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708" r:id="rId2"/>
  </p:sldMasterIdLst>
  <p:notesMasterIdLst>
    <p:notesMasterId r:id="rId24"/>
  </p:notesMasterIdLst>
  <p:sldIdLst>
    <p:sldId id="315" r:id="rId3"/>
    <p:sldId id="316" r:id="rId4"/>
    <p:sldId id="317" r:id="rId5"/>
    <p:sldId id="257" r:id="rId6"/>
    <p:sldId id="281" r:id="rId7"/>
    <p:sldId id="280" r:id="rId8"/>
    <p:sldId id="282" r:id="rId9"/>
    <p:sldId id="258" r:id="rId10"/>
    <p:sldId id="318" r:id="rId11"/>
    <p:sldId id="262" r:id="rId12"/>
    <p:sldId id="263" r:id="rId13"/>
    <p:sldId id="311" r:id="rId14"/>
    <p:sldId id="312" r:id="rId15"/>
    <p:sldId id="298" r:id="rId16"/>
    <p:sldId id="309" r:id="rId17"/>
    <p:sldId id="310" r:id="rId18"/>
    <p:sldId id="285" r:id="rId19"/>
    <p:sldId id="314" r:id="rId20"/>
    <p:sldId id="286" r:id="rId21"/>
    <p:sldId id="287" r:id="rId22"/>
    <p:sldId id="31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3E627875-99C3-4A18-B395-4A2DA0610783}">
          <p14:sldIdLst>
            <p14:sldId id="315"/>
            <p14:sldId id="316"/>
            <p14:sldId id="317"/>
            <p14:sldId id="257"/>
            <p14:sldId id="281"/>
            <p14:sldId id="280"/>
            <p14:sldId id="282"/>
          </p14:sldIdLst>
        </p14:section>
        <p14:section name="Sezione senza titolo" id="{59AD311D-151A-495A-B19E-E999102CE31A}">
          <p14:sldIdLst>
            <p14:sldId id="258"/>
            <p14:sldId id="318"/>
            <p14:sldId id="262"/>
            <p14:sldId id="263"/>
            <p14:sldId id="311"/>
            <p14:sldId id="312"/>
            <p14:sldId id="298"/>
            <p14:sldId id="309"/>
            <p14:sldId id="310"/>
            <p14:sldId id="285"/>
            <p14:sldId id="314"/>
            <p14:sldId id="286"/>
            <p14:sldId id="287"/>
            <p14:sldId id="31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ECB2F-8109-41E9-B1D7-A8DEBD8F98D9}" type="datetimeFigureOut">
              <a:rPr lang="it-IT" smtClean="0"/>
              <a:t>13/03/2022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389CB-0FC7-4E04-B806-F19DBB1EB7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557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F599E6-8EF4-4194-83B3-D34BCD08D958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296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F599E6-8EF4-4194-83B3-D34BCD08D958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7034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F599E6-8EF4-4194-83B3-D34BCD08D958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3607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F599E6-8EF4-4194-83B3-D34BCD08D958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8092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F599E6-8EF4-4194-83B3-D34BCD08D958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5114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_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221088"/>
            <a:ext cx="5209204" cy="18360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221088"/>
            <a:ext cx="5209204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onda_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333912" y="1340768"/>
            <a:ext cx="4689888" cy="4392488"/>
            <a:chOff x="-684584" y="1340768"/>
            <a:chExt cx="4689888" cy="4392488"/>
          </a:xfrm>
        </p:grpSpPr>
        <p:sp>
          <p:nvSpPr>
            <p:cNvPr id="4" name="Oval 2"/>
            <p:cNvSpPr/>
            <p:nvPr/>
          </p:nvSpPr>
          <p:spPr>
            <a:xfrm>
              <a:off x="-684584" y="1340768"/>
              <a:ext cx="4392488" cy="4392488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  <p:sp>
          <p:nvSpPr>
            <p:cNvPr id="5" name="Oval 19"/>
            <p:cNvSpPr/>
            <p:nvPr/>
          </p:nvSpPr>
          <p:spPr>
            <a:xfrm>
              <a:off x="-387184" y="1340768"/>
              <a:ext cx="4392488" cy="4392488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</p:grpSp>
      <p:sp>
        <p:nvSpPr>
          <p:cNvPr id="17" name="Segnaposto testo 16"/>
          <p:cNvSpPr>
            <a:spLocks noGrp="1" noChangeAspect="1"/>
          </p:cNvSpPr>
          <p:nvPr>
            <p:ph type="body" sz="quarter" idx="12" hasCustomPrompt="1"/>
          </p:nvPr>
        </p:nvSpPr>
        <p:spPr>
          <a:xfrm>
            <a:off x="947843" y="2676592"/>
            <a:ext cx="2132721" cy="576014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62" b="1" baseline="0">
                <a:solidFill>
                  <a:schemeClr val="bg1"/>
                </a:solidFill>
                <a:latin typeface="Signika Negative" panose="02010003020600000004" pitchFamily="2" charset="0"/>
              </a:defRPr>
            </a:lvl1pPr>
          </a:lstStyle>
          <a:p>
            <a:pPr lvl="0"/>
            <a:r>
              <a:rPr lang="it-IT" dirty="0"/>
              <a:t>Codice</a:t>
            </a:r>
          </a:p>
        </p:txBody>
      </p:sp>
      <p:sp>
        <p:nvSpPr>
          <p:cNvPr id="21" name="Segnaposto testo 20"/>
          <p:cNvSpPr>
            <a:spLocks noGrp="1"/>
          </p:cNvSpPr>
          <p:nvPr>
            <p:ph type="body" sz="quarter" idx="13" hasCustomPrompt="1"/>
          </p:nvPr>
        </p:nvSpPr>
        <p:spPr>
          <a:xfrm>
            <a:off x="755577" y="3357441"/>
            <a:ext cx="2520280" cy="1511721"/>
          </a:xfrm>
        </p:spPr>
        <p:txBody>
          <a:bodyPr/>
          <a:lstStyle>
            <a:lvl1pPr marL="0" indent="0" algn="ctr">
              <a:buNone/>
              <a:defRPr sz="1108" b="1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Breve descrizione della commessa per la quale è richiesta la presentazione</a:t>
            </a:r>
          </a:p>
        </p:txBody>
      </p:sp>
      <p:sp>
        <p:nvSpPr>
          <p:cNvPr id="23" name="Segnaposto testo 22"/>
          <p:cNvSpPr>
            <a:spLocks noGrp="1"/>
          </p:cNvSpPr>
          <p:nvPr>
            <p:ph type="body" sz="quarter" idx="14" hasCustomPrompt="1"/>
          </p:nvPr>
        </p:nvSpPr>
        <p:spPr>
          <a:xfrm>
            <a:off x="4644009" y="3284984"/>
            <a:ext cx="4176464" cy="504056"/>
          </a:xfrm>
        </p:spPr>
        <p:txBody>
          <a:bodyPr anchor="ctr">
            <a:normAutofit/>
          </a:bodyPr>
          <a:lstStyle>
            <a:lvl1pPr marL="0" indent="0">
              <a:buNone/>
              <a:defRPr sz="1662" baseline="0">
                <a:solidFill>
                  <a:srgbClr val="2D307A"/>
                </a:solidFill>
              </a:defRPr>
            </a:lvl1pPr>
          </a:lstStyle>
          <a:p>
            <a:pPr lvl="0"/>
            <a:r>
              <a:rPr lang="it-IT" dirty="0"/>
              <a:t>Inserire il titolo della presentazione con data (xx/xx/</a:t>
            </a:r>
            <a:r>
              <a:rPr lang="it-IT" dirty="0" err="1"/>
              <a:t>xxxx</a:t>
            </a:r>
            <a:r>
              <a:rPr lang="it-IT" dirty="0"/>
              <a:t>)</a:t>
            </a:r>
          </a:p>
        </p:txBody>
      </p:sp>
      <p:pic>
        <p:nvPicPr>
          <p:cNvPr id="24" name="Immagin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6165304"/>
            <a:ext cx="522000" cy="522000"/>
          </a:xfrm>
          <a:prstGeom prst="rect">
            <a:avLst/>
          </a:prstGeom>
        </p:spPr>
      </p:pic>
      <p:grpSp>
        <p:nvGrpSpPr>
          <p:cNvPr id="9" name="Group 3"/>
          <p:cNvGrpSpPr/>
          <p:nvPr userDrawn="1"/>
        </p:nvGrpSpPr>
        <p:grpSpPr>
          <a:xfrm>
            <a:off x="-333912" y="1340768"/>
            <a:ext cx="4689888" cy="4392488"/>
            <a:chOff x="-684584" y="1340768"/>
            <a:chExt cx="4689888" cy="4392488"/>
          </a:xfrm>
        </p:grpSpPr>
        <p:sp>
          <p:nvSpPr>
            <p:cNvPr id="10" name="Oval 2"/>
            <p:cNvSpPr/>
            <p:nvPr/>
          </p:nvSpPr>
          <p:spPr>
            <a:xfrm>
              <a:off x="-684584" y="1340768"/>
              <a:ext cx="4392488" cy="4392488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  <p:sp>
          <p:nvSpPr>
            <p:cNvPr id="11" name="Oval 19"/>
            <p:cNvSpPr/>
            <p:nvPr/>
          </p:nvSpPr>
          <p:spPr>
            <a:xfrm>
              <a:off x="-387184" y="1340768"/>
              <a:ext cx="4392488" cy="4392488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</p:grp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6165304"/>
            <a:ext cx="522000" cy="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1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6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ircle(in)">
                      <p:cBhvr>
                        <p:cTn dur="20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6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ircle(in)">
                      <p:cBhvr>
                        <p:cTn dur="20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6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ircle(in)">
                      <p:cBhvr>
                        <p:cTn dur="20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ignika Negative" panose="02010003020600000004" pitchFamily="2" charset="0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it-IT" dirty="0"/>
              <a:t>Inserisci il testo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6165304"/>
            <a:ext cx="522000" cy="522000"/>
          </a:xfrm>
          <a:prstGeom prst="rect">
            <a:avLst/>
          </a:prstGeom>
        </p:spPr>
      </p:pic>
      <p:sp>
        <p:nvSpPr>
          <p:cNvPr id="6" name="Flowchart: Off-page Connector 29"/>
          <p:cNvSpPr/>
          <p:nvPr/>
        </p:nvSpPr>
        <p:spPr>
          <a:xfrm>
            <a:off x="8513216" y="164565"/>
            <a:ext cx="379264" cy="297731"/>
          </a:xfrm>
          <a:prstGeom prst="flowChartOffpageConnector">
            <a:avLst/>
          </a:prstGeom>
          <a:solidFill>
            <a:srgbClr val="9F2336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8" b="1" dirty="0">
              <a:noFill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450820" y="143639"/>
            <a:ext cx="504056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9CD03F9-80A1-478D-A1D3-BBA827BC0C83}" type="slidenum">
              <a:rPr lang="it-IT" sz="1292" smtClean="0">
                <a:solidFill>
                  <a:prstClr val="white"/>
                </a:solidFill>
              </a:rPr>
              <a:pPr algn="ctr"/>
              <a:t>‹N›</a:t>
            </a:fld>
            <a:endParaRPr lang="it-IT" sz="1292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74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ltima_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3"/>
          <p:cNvSpPr/>
          <p:nvPr/>
        </p:nvSpPr>
        <p:spPr>
          <a:xfrm>
            <a:off x="-2" y="2564905"/>
            <a:ext cx="9144002" cy="55700"/>
          </a:xfrm>
          <a:prstGeom prst="rect">
            <a:avLst/>
          </a:prstGeom>
          <a:solidFill>
            <a:srgbClr val="9F2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2">
              <a:solidFill>
                <a:prstClr val="white"/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3239853" y="5805264"/>
            <a:ext cx="2664296" cy="936104"/>
          </a:xfrm>
          <a:prstGeom prst="rect">
            <a:avLst/>
          </a:prstGeom>
        </p:spPr>
        <p:txBody>
          <a:bodyPr vert="horz" lIns="84406" tIns="42203" rIns="84406" bIns="4220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015" b="1" dirty="0">
                <a:solidFill>
                  <a:srgbClr val="2D307A"/>
                </a:solidFill>
              </a:rPr>
              <a:t>Via </a:t>
            </a:r>
            <a:r>
              <a:rPr lang="en-US" sz="1015" b="1" dirty="0" err="1">
                <a:solidFill>
                  <a:srgbClr val="2D307A"/>
                </a:solidFill>
              </a:rPr>
              <a:t>Eudossiana</a:t>
            </a:r>
            <a:r>
              <a:rPr lang="en-US" sz="1015" b="1" dirty="0">
                <a:solidFill>
                  <a:srgbClr val="2D307A"/>
                </a:solidFill>
              </a:rPr>
              <a:t>, 18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015" b="1" dirty="0">
                <a:solidFill>
                  <a:srgbClr val="2D307A"/>
                </a:solidFill>
              </a:rPr>
              <a:t>00184 – Roma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015" b="1" dirty="0">
                <a:solidFill>
                  <a:srgbClr val="993937"/>
                </a:solidFill>
              </a:rPr>
              <a:t>Tel./Fax +39 06 445 851 49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015" b="1" dirty="0">
                <a:solidFill>
                  <a:srgbClr val="9E2436"/>
                </a:solidFill>
              </a:rPr>
              <a:t>www .dits-roma.it - info@dits-roma.it</a:t>
            </a:r>
          </a:p>
          <a:p>
            <a:pPr marL="0" indent="0" algn="ctr">
              <a:buFont typeface="Arial" pitchFamily="34" charset="0"/>
              <a:buNone/>
            </a:pPr>
            <a:endParaRPr lang="en-US" sz="1015" b="1" dirty="0">
              <a:solidFill>
                <a:srgbClr val="2D307A"/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en-US" sz="1015" b="1" dirty="0">
              <a:solidFill>
                <a:srgbClr val="2D307A"/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en-US" sz="1015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8" b="20630"/>
          <a:stretch/>
        </p:blipFill>
        <p:spPr>
          <a:xfrm>
            <a:off x="0" y="-27384"/>
            <a:ext cx="9144000" cy="259228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73" y="760319"/>
            <a:ext cx="195042" cy="291603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202286"/>
            <a:ext cx="5209204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35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29"/>
          <p:cNvSpPr/>
          <p:nvPr userDrawn="1"/>
        </p:nvSpPr>
        <p:spPr>
          <a:xfrm>
            <a:off x="8513763" y="165100"/>
            <a:ext cx="379412" cy="296863"/>
          </a:xfrm>
          <a:prstGeom prst="flowChartOffpageConnector">
            <a:avLst/>
          </a:prstGeom>
          <a:solidFill>
            <a:srgbClr val="9F2336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b="1" dirty="0">
              <a:noFill/>
            </a:endParaRPr>
          </a:p>
        </p:txBody>
      </p:sp>
      <p:sp>
        <p:nvSpPr>
          <p:cNvPr id="3" name="CasellaDiTesto 1"/>
          <p:cNvSpPr txBox="1"/>
          <p:nvPr userDrawn="1"/>
        </p:nvSpPr>
        <p:spPr>
          <a:xfrm>
            <a:off x="8450263" y="142875"/>
            <a:ext cx="504825" cy="304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C00688F9-5634-48DD-A2A1-EF368467CE53}" type="slidenum">
              <a:rPr lang="it-IT" sz="1400">
                <a:solidFill>
                  <a:prstClr val="white"/>
                </a:solidFill>
              </a:rPr>
              <a:pPr algn="ctr">
                <a:defRPr/>
              </a:pPr>
              <a:t>‹N›</a:t>
            </a:fld>
            <a:endParaRPr lang="it-IT" sz="1400" dirty="0">
              <a:solidFill>
                <a:prstClr val="white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6165304"/>
            <a:ext cx="522000" cy="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126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04EA3-144E-4921-95AF-C65F4EB528BE}" type="datetimeFigureOut">
              <a:rPr lang="it-IT" smtClean="0"/>
              <a:t>13/03/2022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36E5-019D-4D64-A9D6-C51DEC2795C4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43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04EA3-144E-4921-95AF-C65F4EB528BE}" type="datetimeFigureOut">
              <a:rPr lang="it-IT" smtClean="0"/>
              <a:t>13/03/2022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36E5-019D-4D64-A9D6-C51DEC2795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4834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onda_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0" b="3487"/>
          <a:stretch/>
        </p:blipFill>
        <p:spPr>
          <a:xfrm>
            <a:off x="179512" y="6237312"/>
            <a:ext cx="109878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650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_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 userDrawn="1"/>
        </p:nvGrpSpPr>
        <p:grpSpPr>
          <a:xfrm>
            <a:off x="395536" y="3372198"/>
            <a:ext cx="5162560" cy="3029792"/>
            <a:chOff x="395536" y="3372198"/>
            <a:chExt cx="5162560" cy="3029792"/>
          </a:xfrm>
        </p:grpSpPr>
        <p:sp>
          <p:nvSpPr>
            <p:cNvPr id="5" name="CasellaDiTesto 4"/>
            <p:cNvSpPr txBox="1"/>
            <p:nvPr userDrawn="1"/>
          </p:nvSpPr>
          <p:spPr>
            <a:xfrm>
              <a:off x="467544" y="5570993"/>
              <a:ext cx="42484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A72F43"/>
                  </a:solidFill>
                  <a:latin typeface="+mj-lt"/>
                </a:rPr>
                <a:t>Development &amp; Innovation</a:t>
              </a:r>
            </a:p>
            <a:p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in </a:t>
              </a:r>
              <a:r>
                <a:rPr lang="en-US" sz="2400" dirty="0">
                  <a:solidFill>
                    <a:srgbClr val="3D017B"/>
                  </a:solidFill>
                  <a:latin typeface="+mj-lt"/>
                </a:rPr>
                <a:t>Transport Systems</a:t>
              </a:r>
            </a:p>
          </p:txBody>
        </p:sp>
        <p:pic>
          <p:nvPicPr>
            <p:cNvPr id="6" name="Immagin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372198"/>
              <a:ext cx="5162560" cy="2145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488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_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0" b="3487"/>
          <a:stretch/>
        </p:blipFill>
        <p:spPr>
          <a:xfrm>
            <a:off x="179512" y="6237312"/>
            <a:ext cx="109878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346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ignika Negative" panose="02010003020600000004" pitchFamily="2" charset="0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it-IT" dirty="0"/>
              <a:t>Inserisci il testo</a:t>
            </a:r>
          </a:p>
        </p:txBody>
      </p:sp>
      <p:sp>
        <p:nvSpPr>
          <p:cNvPr id="6" name="Flowchart: Off-page Connector 29"/>
          <p:cNvSpPr/>
          <p:nvPr userDrawn="1"/>
        </p:nvSpPr>
        <p:spPr>
          <a:xfrm>
            <a:off x="8513215" y="164563"/>
            <a:ext cx="379264" cy="297731"/>
          </a:xfrm>
          <a:prstGeom prst="flowChartOffpageConnector">
            <a:avLst/>
          </a:prstGeom>
          <a:solidFill>
            <a:srgbClr val="9F2336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noFill/>
            </a:endParaRPr>
          </a:p>
        </p:txBody>
      </p:sp>
      <p:sp>
        <p:nvSpPr>
          <p:cNvPr id="7" name="CasellaDiTesto 6"/>
          <p:cNvSpPr txBox="1"/>
          <p:nvPr userDrawn="1"/>
        </p:nvSpPr>
        <p:spPr>
          <a:xfrm>
            <a:off x="8450819" y="143638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9CD03F9-80A1-478D-A1D3-BBA827BC0C83}" type="slidenum">
              <a:rPr lang="it-IT" sz="1400" smtClean="0">
                <a:solidFill>
                  <a:schemeClr val="bg1"/>
                </a:solidFill>
              </a:rPr>
              <a:pPr algn="ctr"/>
              <a:t>‹N›</a:t>
            </a:fld>
            <a:endParaRPr lang="it-IT" sz="1400" dirty="0">
              <a:solidFill>
                <a:schemeClr val="bg1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B47838E-CE29-49A4-9ECF-95107A189B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7"/>
          <a:stretch/>
        </p:blipFill>
        <p:spPr>
          <a:xfrm>
            <a:off x="8367662" y="6270562"/>
            <a:ext cx="524817" cy="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17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ltima_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25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29"/>
          <p:cNvSpPr/>
          <p:nvPr userDrawn="1"/>
        </p:nvSpPr>
        <p:spPr>
          <a:xfrm>
            <a:off x="8513763" y="165100"/>
            <a:ext cx="379412" cy="296863"/>
          </a:xfrm>
          <a:prstGeom prst="flowChartOffpageConnector">
            <a:avLst/>
          </a:prstGeom>
          <a:solidFill>
            <a:srgbClr val="9F2336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b="1" dirty="0">
              <a:noFill/>
            </a:endParaRPr>
          </a:p>
        </p:txBody>
      </p:sp>
      <p:sp>
        <p:nvSpPr>
          <p:cNvPr id="3" name="CasellaDiTesto 1"/>
          <p:cNvSpPr txBox="1"/>
          <p:nvPr userDrawn="1"/>
        </p:nvSpPr>
        <p:spPr>
          <a:xfrm>
            <a:off x="8450263" y="142875"/>
            <a:ext cx="504825" cy="304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C00688F9-5634-48DD-A2A1-EF368467CE53}" type="slidenum">
              <a:rPr lang="it-IT" sz="1400">
                <a:solidFill>
                  <a:prstClr val="white"/>
                </a:solidFill>
              </a:rPr>
              <a:pPr algn="ctr">
                <a:defRPr/>
              </a:pPr>
              <a:t>‹N›</a:t>
            </a:fld>
            <a:endParaRPr lang="it-IT" sz="1400" dirty="0">
              <a:solidFill>
                <a:prstClr val="white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6165304"/>
            <a:ext cx="522000" cy="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6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615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1" y="980729"/>
            <a:ext cx="78867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699702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txStyles>
    <p:titleStyle>
      <a:lvl1pPr algn="l" defTabSz="633062" rtl="0" eaLnBrk="1" latinLnBrk="0" hangingPunct="1">
        <a:lnSpc>
          <a:spcPct val="100000"/>
        </a:lnSpc>
        <a:spcBef>
          <a:spcPct val="0"/>
        </a:spcBef>
        <a:buNone/>
        <a:defRPr sz="2585" b="1" kern="1200">
          <a:solidFill>
            <a:srgbClr val="2D307A"/>
          </a:solidFill>
          <a:latin typeface="Signika Negative" panose="02010003020600000004" pitchFamily="2" charset="0"/>
          <a:ea typeface="+mj-ea"/>
          <a:cs typeface="+mj-cs"/>
        </a:defRPr>
      </a:lvl1pPr>
    </p:titleStyle>
    <p:bodyStyle>
      <a:lvl1pPr marL="158265" indent="-158265" algn="l" defTabSz="633062" rtl="0" eaLnBrk="1" latinLnBrk="0" hangingPunct="1">
        <a:lnSpc>
          <a:spcPct val="90000"/>
        </a:lnSpc>
        <a:spcBef>
          <a:spcPts val="692"/>
        </a:spcBef>
        <a:buFont typeface="Arial" panose="020B0604020202020204" pitchFamily="34" charset="0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1pPr>
      <a:lvl2pPr marL="474796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791327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3pPr>
      <a:lvl4pPr marL="1107858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424389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740920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373982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690513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33062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531" algn="l" defTabSz="633062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3062" algn="l" defTabSz="633062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593" algn="l" defTabSz="633062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6124" algn="l" defTabSz="633062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655" algn="l" defTabSz="633062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9186" algn="l" defTabSz="633062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717" algn="l" defTabSz="633062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2248" algn="l" defTabSz="633062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5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980727"/>
            <a:ext cx="7886700" cy="5196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17323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rgbClr val="2D307A"/>
          </a:solidFill>
          <a:latin typeface="Signika Negative" panose="02010003020600000004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7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mailto:Luca.rizzetto@dits-roma.it" TargetMode="External"/><Relationship Id="rId7" Type="http://schemas.openxmlformats.org/officeDocument/2006/relationships/hyperlink" Target="mailto:info@dits-roma.it" TargetMode="External"/><Relationship Id="rId2" Type="http://schemas.openxmlformats.org/officeDocument/2006/relationships/hyperlink" Target="mailto:giovanni.costanza@uniroma1.it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dits-roma.it/" TargetMode="External"/><Relationship Id="rId5" Type="http://schemas.openxmlformats.org/officeDocument/2006/relationships/hyperlink" Target="mailto:giuliano.rossi@uniroma1.it" TargetMode="External"/><Relationship Id="rId4" Type="http://schemas.openxmlformats.org/officeDocument/2006/relationships/hyperlink" Target="mailto:luca.rizzetto@uniroma1.it" TargetMode="External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13160AB8-1A31-4264-8A84-8E1183A192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25" t="15001" r="26375" b="13600"/>
          <a:stretch/>
        </p:blipFill>
        <p:spPr>
          <a:xfrm>
            <a:off x="179512" y="116632"/>
            <a:ext cx="2259074" cy="18002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1DFFA9C1-6F5C-4A53-AB2C-729197116141}"/>
              </a:ext>
            </a:extLst>
          </p:cNvPr>
          <p:cNvSpPr txBox="1"/>
          <p:nvPr/>
        </p:nvSpPr>
        <p:spPr>
          <a:xfrm>
            <a:off x="2681134" y="1384995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dirty="0">
                <a:solidFill>
                  <a:srgbClr val="1D59A0"/>
                </a:solidFill>
              </a:rPr>
              <a:t>Lunedì, 14 marzo 2022 h 16.30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1" dirty="0">
                <a:solidFill>
                  <a:srgbClr val="1D59A0"/>
                </a:solidFill>
              </a:rPr>
              <a:t>in videoconferenza web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D5E6970-1E76-4F42-8BCD-9A7D3D34312F}"/>
              </a:ext>
            </a:extLst>
          </p:cNvPr>
          <p:cNvSpPr txBox="1"/>
          <p:nvPr/>
        </p:nvSpPr>
        <p:spPr>
          <a:xfrm>
            <a:off x="2681134" y="6927"/>
            <a:ext cx="628335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22A0D6"/>
                </a:solidFill>
              </a:rPr>
              <a:t>L'integrazione dei fattori umani e organizzativi nel SGS degli operatori ferroviari</a:t>
            </a:r>
          </a:p>
        </p:txBody>
      </p:sp>
    </p:spTree>
    <p:extLst>
      <p:ext uri="{BB962C8B-B14F-4D97-AF65-F5344CB8AC3E}">
        <p14:creationId xmlns:p14="http://schemas.microsoft.com/office/powerpoint/2010/main" val="2139658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7">
            <a:extLst>
              <a:ext uri="{FF2B5EF4-FFF2-40B4-BE49-F238E27FC236}">
                <a16:creationId xmlns:a16="http://schemas.microsoft.com/office/drawing/2014/main" id="{5DE727EA-B951-4646-A8F3-F73894CD1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8615" y="3330366"/>
            <a:ext cx="4442665" cy="1455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1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L'implementazione del protocollo SEW (Sharing Enterprise </a:t>
            </a:r>
            <a:r>
              <a:rPr kumimoji="0" lang="it-IT" sz="2215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Well-Being</a:t>
            </a:r>
            <a:r>
              <a:rPr kumimoji="0" lang="it-IT" sz="221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) nel SGS degli operatori ferroviari: casi applicativi</a:t>
            </a:r>
            <a:endParaRPr kumimoji="0" lang="it-IT" sz="2215" b="1" i="0" u="none" strike="noStrike" kern="1200" cap="none" spc="0" normalizeH="0" baseline="0" noProof="0" dirty="0">
              <a:ln>
                <a:noFill/>
              </a:ln>
              <a:solidFill>
                <a:srgbClr val="2D307A"/>
              </a:solidFill>
              <a:effectLst/>
              <a:uLnTx/>
              <a:uFillTx/>
              <a:latin typeface="Signika Negative"/>
              <a:ea typeface="+mn-ea"/>
              <a:cs typeface="+mn-cs"/>
            </a:endParaRPr>
          </a:p>
        </p:txBody>
      </p:sp>
      <p:sp>
        <p:nvSpPr>
          <p:cNvPr id="7" name="CasellaDiTesto 7">
            <a:extLst>
              <a:ext uri="{FF2B5EF4-FFF2-40B4-BE49-F238E27FC236}">
                <a16:creationId xmlns:a16="http://schemas.microsoft.com/office/drawing/2014/main" id="{2E78EC58-1782-4922-9C90-04FB7A259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2644" y="233030"/>
            <a:ext cx="4054605" cy="774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215" b="1" u="sng" dirty="0">
                <a:solidFill>
                  <a:srgbClr val="9E2436"/>
                </a:solidFill>
              </a:rPr>
              <a:t>S.E.W.</a:t>
            </a:r>
          </a:p>
          <a:p>
            <a:pPr algn="ctr"/>
            <a:r>
              <a:rPr lang="en-GB" sz="2215" b="1" u="sng" dirty="0">
                <a:solidFill>
                  <a:srgbClr val="9E2436"/>
                </a:solidFill>
              </a:rPr>
              <a:t>Sharing Enterprise Well-being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AF2B622-8AF3-4E46-9C68-076C842CCE59}"/>
              </a:ext>
            </a:extLst>
          </p:cNvPr>
          <p:cNvSpPr/>
          <p:nvPr/>
        </p:nvSpPr>
        <p:spPr>
          <a:xfrm>
            <a:off x="3635896" y="4809088"/>
            <a:ext cx="55081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000" b="1" dirty="0">
                <a:solidFill>
                  <a:srgbClr val="9E2436"/>
                </a:solidFill>
                <a:latin typeface="+mj-lt"/>
              </a:rPr>
              <a:t>Giovanni Costanza</a:t>
            </a:r>
            <a:r>
              <a:rPr lang="it-IT" sz="1400" b="1" dirty="0">
                <a:solidFill>
                  <a:srgbClr val="9E2436"/>
                </a:solidFill>
                <a:latin typeface="+mj-lt"/>
              </a:rPr>
              <a:t/>
            </a:r>
            <a:br>
              <a:rPr lang="it-IT" sz="1400" b="1" dirty="0">
                <a:solidFill>
                  <a:srgbClr val="9E2436"/>
                </a:solidFill>
                <a:latin typeface="+mj-lt"/>
              </a:rPr>
            </a:br>
            <a:r>
              <a:rPr lang="it-IT" sz="1400" b="1" dirty="0">
                <a:solidFill>
                  <a:srgbClr val="9E2436"/>
                </a:solidFill>
                <a:latin typeface="+mj-lt"/>
              </a:rPr>
              <a:t>Facoltà di Medicina e Psicologia – Sapienza Università di Roma</a:t>
            </a:r>
          </a:p>
          <a:p>
            <a:pPr algn="ctr">
              <a:spcAft>
                <a:spcPts val="600"/>
              </a:spcAft>
            </a:pPr>
            <a:r>
              <a:rPr lang="it-IT" sz="2000" b="1" dirty="0">
                <a:solidFill>
                  <a:srgbClr val="002060"/>
                </a:solidFill>
                <a:latin typeface="+mj-lt"/>
              </a:rPr>
              <a:t>Luca Rizzetto</a:t>
            </a:r>
            <a:r>
              <a:rPr lang="it-IT" sz="1400" b="1" dirty="0">
                <a:solidFill>
                  <a:srgbClr val="002060"/>
                </a:solidFill>
                <a:latin typeface="+mj-lt"/>
              </a:rPr>
              <a:t/>
            </a:r>
            <a:br>
              <a:rPr lang="it-IT" sz="1400" b="1" dirty="0">
                <a:solidFill>
                  <a:srgbClr val="002060"/>
                </a:solidFill>
                <a:latin typeface="+mj-lt"/>
              </a:rPr>
            </a:br>
            <a:r>
              <a:rPr lang="it-IT" sz="1400" b="1" dirty="0">
                <a:solidFill>
                  <a:srgbClr val="002060"/>
                </a:solidFill>
                <a:latin typeface="+mj-lt"/>
              </a:rPr>
              <a:t>DITS </a:t>
            </a:r>
            <a:r>
              <a:rPr lang="it-IT" sz="1400" b="1" dirty="0" err="1">
                <a:solidFill>
                  <a:srgbClr val="002060"/>
                </a:solidFill>
                <a:latin typeface="+mj-lt"/>
              </a:rPr>
              <a:t>srl</a:t>
            </a:r>
            <a:r>
              <a:rPr lang="it-IT" sz="1400" b="1" dirty="0">
                <a:solidFill>
                  <a:srgbClr val="002060"/>
                </a:solidFill>
                <a:latin typeface="+mj-lt"/>
              </a:rPr>
              <a:t> – Spin-off Sapienza Università di Roma</a:t>
            </a:r>
          </a:p>
          <a:p>
            <a:pPr algn="ctr">
              <a:spcAft>
                <a:spcPts val="600"/>
              </a:spcAft>
            </a:pPr>
            <a:r>
              <a:rPr lang="it-IT" sz="2000" b="1" dirty="0">
                <a:solidFill>
                  <a:srgbClr val="9E2436"/>
                </a:solidFill>
                <a:latin typeface="+mj-lt"/>
              </a:rPr>
              <a:t>Giuliano Rossi</a:t>
            </a:r>
            <a:r>
              <a:rPr lang="it-IT" sz="1400" b="1" dirty="0">
                <a:solidFill>
                  <a:srgbClr val="9E2436"/>
                </a:solidFill>
                <a:latin typeface="+mj-lt"/>
              </a:rPr>
              <a:t/>
            </a:r>
            <a:br>
              <a:rPr lang="it-IT" sz="1400" b="1" dirty="0">
                <a:solidFill>
                  <a:srgbClr val="9E2436"/>
                </a:solidFill>
                <a:latin typeface="+mj-lt"/>
              </a:rPr>
            </a:br>
            <a:r>
              <a:rPr lang="it-IT" sz="1400" b="1" dirty="0">
                <a:solidFill>
                  <a:srgbClr val="9E2436"/>
                </a:solidFill>
                <a:latin typeface="+mj-lt"/>
              </a:rPr>
              <a:t>Facoltà di Ingegneria Civile e Industriale – Sapienza Università di Roma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D2E704F-6D70-488C-80E2-858D46BB54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33300" y="1140971"/>
            <a:ext cx="2713295" cy="2105025"/>
          </a:xfrm>
          <a:prstGeom prst="rect">
            <a:avLst/>
          </a:prstGeom>
        </p:spPr>
      </p:pic>
      <p:grpSp>
        <p:nvGrpSpPr>
          <p:cNvPr id="10" name="Group 3">
            <a:extLst>
              <a:ext uri="{FF2B5EF4-FFF2-40B4-BE49-F238E27FC236}">
                <a16:creationId xmlns:a16="http://schemas.microsoft.com/office/drawing/2014/main" id="{01D2F6E0-CF42-4786-A81F-5C40B5FB3521}"/>
              </a:ext>
            </a:extLst>
          </p:cNvPr>
          <p:cNvGrpSpPr/>
          <p:nvPr/>
        </p:nvGrpSpPr>
        <p:grpSpPr>
          <a:xfrm>
            <a:off x="-233241" y="1181015"/>
            <a:ext cx="4401856" cy="4129962"/>
            <a:chOff x="-684584" y="1340768"/>
            <a:chExt cx="4689888" cy="4392488"/>
          </a:xfrm>
        </p:grpSpPr>
        <p:sp>
          <p:nvSpPr>
            <p:cNvPr id="11" name="Oval 2">
              <a:extLst>
                <a:ext uri="{FF2B5EF4-FFF2-40B4-BE49-F238E27FC236}">
                  <a16:creationId xmlns:a16="http://schemas.microsoft.com/office/drawing/2014/main" id="{B12C3890-6CD0-489D-B0AD-3B5F474EE478}"/>
                </a:ext>
              </a:extLst>
            </p:cNvPr>
            <p:cNvSpPr/>
            <p:nvPr/>
          </p:nvSpPr>
          <p:spPr>
            <a:xfrm>
              <a:off x="-684584" y="1340768"/>
              <a:ext cx="4392488" cy="4392488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9">
              <a:extLst>
                <a:ext uri="{FF2B5EF4-FFF2-40B4-BE49-F238E27FC236}">
                  <a16:creationId xmlns:a16="http://schemas.microsoft.com/office/drawing/2014/main" id="{CCFD5534-C3D4-4B2F-B364-630478BC8D2A}"/>
                </a:ext>
              </a:extLst>
            </p:cNvPr>
            <p:cNvSpPr/>
            <p:nvPr/>
          </p:nvSpPr>
          <p:spPr>
            <a:xfrm>
              <a:off x="-387184" y="1340768"/>
              <a:ext cx="4392488" cy="4392488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Subtitle 2">
            <a:extLst>
              <a:ext uri="{FF2B5EF4-FFF2-40B4-BE49-F238E27FC236}">
                <a16:creationId xmlns:a16="http://schemas.microsoft.com/office/drawing/2014/main" id="{543072EE-0EAB-475A-9739-5446A9140F37}"/>
              </a:ext>
            </a:extLst>
          </p:cNvPr>
          <p:cNvSpPr txBox="1">
            <a:spLocks/>
          </p:cNvSpPr>
          <p:nvPr/>
        </p:nvSpPr>
        <p:spPr>
          <a:xfrm>
            <a:off x="248080" y="1592172"/>
            <a:ext cx="3408602" cy="33378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800" b="1" i="0" spc="-90" baseline="0" dirty="0">
                <a:solidFill>
                  <a:schemeClr val="bg1"/>
                </a:solidFill>
                <a:latin typeface="+mj-lt"/>
                <a:ea typeface="Franchise" pitchFamily="49" charset="0"/>
              </a:rPr>
              <a:t>L'integrazione dei fattori umani e organizzativi nel SGS degli operatori ferroviari</a:t>
            </a:r>
          </a:p>
          <a:p>
            <a:pPr marL="0" indent="0" algn="ctr">
              <a:buNone/>
            </a:pPr>
            <a:r>
              <a:rPr lang="it-IT" sz="2000" b="1" i="0" spc="-100" baseline="0" dirty="0">
                <a:solidFill>
                  <a:schemeClr val="bg1"/>
                </a:solidFill>
                <a:latin typeface="+mj-lt"/>
                <a:ea typeface="Franchise" pitchFamily="49" charset="0"/>
              </a:rPr>
              <a:t>Lunedì, 14 marzo 2022</a:t>
            </a:r>
          </a:p>
          <a:p>
            <a:pPr marL="0" indent="0" algn="ctr">
              <a:buNone/>
            </a:pPr>
            <a:r>
              <a:rPr lang="it-IT" sz="2000" b="1" i="0" spc="-100" baseline="0" dirty="0">
                <a:solidFill>
                  <a:schemeClr val="bg1"/>
                </a:solidFill>
                <a:latin typeface="+mj-lt"/>
                <a:ea typeface="Franchise" pitchFamily="49" charset="0"/>
              </a:rPr>
              <a:t>h 16.30</a:t>
            </a:r>
          </a:p>
          <a:p>
            <a:pPr marL="0" indent="0" algn="ctr">
              <a:buNone/>
            </a:pPr>
            <a:r>
              <a:rPr lang="it-IT" sz="2000" b="1" i="0" spc="-100" baseline="0" dirty="0">
                <a:solidFill>
                  <a:schemeClr val="bg1"/>
                </a:solidFill>
                <a:latin typeface="+mj-lt"/>
                <a:ea typeface="Franchise" pitchFamily="49" charset="0"/>
              </a:rPr>
              <a:t>in videoconferenza web</a:t>
            </a:r>
          </a:p>
        </p:txBody>
      </p:sp>
    </p:spTree>
    <p:extLst>
      <p:ext uri="{BB962C8B-B14F-4D97-AF65-F5344CB8AC3E}">
        <p14:creationId xmlns:p14="http://schemas.microsoft.com/office/powerpoint/2010/main" val="219479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b="1" cap="none" dirty="0">
                <a:solidFill>
                  <a:srgbClr val="C00000"/>
                </a:solidFill>
                <a:latin typeface="+mn-lt"/>
              </a:rPr>
              <a:t>DITS e SEW</a:t>
            </a:r>
          </a:p>
          <a:p>
            <a:pPr algn="just"/>
            <a:endParaRPr lang="it-IT" cap="none" dirty="0">
              <a:solidFill>
                <a:schemeClr val="tx2"/>
              </a:solidFill>
            </a:endParaRPr>
          </a:p>
          <a:p>
            <a:pPr algn="just"/>
            <a:r>
              <a:rPr lang="it-IT" sz="2200" cap="none" dirty="0">
                <a:solidFill>
                  <a:schemeClr val="tx2"/>
                </a:solidFill>
              </a:rPr>
              <a:t>DITS s.r.l., Spin-Off della Sapienza Università di Roma, da dieci anni sviluppa prodotti e servizi innovativi di ingegneria ferroviaria. In particolare, offre agli Operatori ferroviari servizi di consulenza e formazione nell’ambito dei Sistemi di Gestione della Sicurezza dell’esercizio.</a:t>
            </a:r>
          </a:p>
          <a:p>
            <a:pPr algn="just"/>
            <a:endParaRPr lang="it-IT" sz="2200" cap="none" dirty="0">
              <a:solidFill>
                <a:schemeClr val="tx2"/>
              </a:solidFill>
            </a:endParaRPr>
          </a:p>
          <a:p>
            <a:pPr algn="just"/>
            <a:r>
              <a:rPr lang="it-IT" sz="2200" cap="none" dirty="0">
                <a:solidFill>
                  <a:schemeClr val="tx2"/>
                </a:solidFill>
              </a:rPr>
              <a:t>SEW si compone di tecniche di analisi e intervento specifiche per ambito di applicazione, in rispondenza alle tecniche di riferimento consolidate e al quadro normativo vigente.</a:t>
            </a:r>
          </a:p>
          <a:p>
            <a:pPr algn="just"/>
            <a:endParaRPr lang="it-IT" sz="2200" cap="none" dirty="0">
              <a:solidFill>
                <a:schemeClr val="tx2"/>
              </a:solidFill>
            </a:endParaRPr>
          </a:p>
          <a:p>
            <a:pPr algn="just">
              <a:spcBef>
                <a:spcPts val="600"/>
              </a:spcBef>
            </a:pPr>
            <a:r>
              <a:rPr lang="it-IT" sz="2200" dirty="0">
                <a:solidFill>
                  <a:schemeClr val="tx2"/>
                </a:solidFill>
              </a:rPr>
              <a:t>Normativa di riferimento:</a:t>
            </a:r>
          </a:p>
          <a:p>
            <a:pPr>
              <a:spcBef>
                <a:spcPts val="600"/>
              </a:spcBef>
            </a:pPr>
            <a:r>
              <a:rPr lang="it-IT" sz="2200" dirty="0">
                <a:solidFill>
                  <a:schemeClr val="tx2"/>
                </a:solidFill>
              </a:rPr>
              <a:t>Direttiva (UE) 2016/798 (recepita in Italia dal D.lgs. 50/2019)</a:t>
            </a:r>
          </a:p>
          <a:p>
            <a:pPr>
              <a:spcBef>
                <a:spcPts val="600"/>
              </a:spcBef>
            </a:pPr>
            <a:r>
              <a:rPr lang="it-IT" sz="2200" dirty="0">
                <a:solidFill>
                  <a:schemeClr val="tx2"/>
                </a:solidFill>
              </a:rPr>
              <a:t>Regolamento (UE) 2018/762</a:t>
            </a:r>
          </a:p>
          <a:p>
            <a:pPr>
              <a:spcBef>
                <a:spcPts val="600"/>
              </a:spcBef>
            </a:pPr>
            <a:endParaRPr lang="it-IT" sz="1600" dirty="0">
              <a:solidFill>
                <a:schemeClr val="tx2"/>
              </a:solidFill>
            </a:endParaRPr>
          </a:p>
          <a:p>
            <a:endParaRPr lang="it-IT" sz="1600" dirty="0"/>
          </a:p>
          <a:p>
            <a:pPr algn="just"/>
            <a:endParaRPr lang="it-IT" sz="1600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cap="none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cap="none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cap="none" dirty="0">
              <a:solidFill>
                <a:schemeClr val="tx1"/>
              </a:solidFill>
            </a:endParaRPr>
          </a:p>
          <a:p>
            <a:endParaRPr lang="en-GB" b="1" cap="none" dirty="0">
              <a:latin typeface="+mn-lt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30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4294967295"/>
          </p:nvPr>
        </p:nvSpPr>
        <p:spPr>
          <a:xfrm>
            <a:off x="314325" y="1146175"/>
            <a:ext cx="8829675" cy="39306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b="1" cap="none" dirty="0">
                <a:solidFill>
                  <a:srgbClr val="C00000"/>
                </a:solidFill>
                <a:latin typeface="+mn-lt"/>
              </a:rPr>
              <a:t>SEW</a:t>
            </a:r>
          </a:p>
          <a:p>
            <a:pPr marL="0" indent="0" algn="just">
              <a:buNone/>
            </a:pPr>
            <a:r>
              <a:rPr lang="it-IT" sz="2000" dirty="0">
                <a:solidFill>
                  <a:schemeClr val="tx2"/>
                </a:solidFill>
              </a:rPr>
              <a:t>SEW è un protocollo di </a:t>
            </a:r>
            <a:r>
              <a:rPr lang="it-IT" sz="2000" dirty="0">
                <a:solidFill>
                  <a:srgbClr val="C00000"/>
                </a:solidFill>
              </a:rPr>
              <a:t>analisi e intervento </a:t>
            </a:r>
            <a:r>
              <a:rPr lang="it-IT" sz="2000" dirty="0" smtClean="0">
                <a:solidFill>
                  <a:srgbClr val="C00000"/>
                </a:solidFill>
              </a:rPr>
              <a:t>HOF </a:t>
            </a:r>
            <a:r>
              <a:rPr lang="it-IT" sz="2000" dirty="0">
                <a:solidFill>
                  <a:srgbClr val="C00000"/>
                </a:solidFill>
              </a:rPr>
              <a:t>nativo ferroviario </a:t>
            </a:r>
            <a:r>
              <a:rPr lang="it-IT" sz="2000" dirty="0">
                <a:solidFill>
                  <a:schemeClr val="tx2"/>
                </a:solidFill>
              </a:rPr>
              <a:t>che si sviluppa dall’integrazione tra le tecniche di intervento finalizzate a implementare: </a:t>
            </a:r>
          </a:p>
          <a:p>
            <a:pPr marL="0" indent="0" algn="just">
              <a:buNone/>
            </a:pPr>
            <a:endParaRPr lang="it-IT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2"/>
                </a:solidFill>
              </a:rPr>
              <a:t>La fidatezza dei sistemi tecnici (RAMS ex EN 61508)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2"/>
                </a:solidFill>
              </a:rPr>
              <a:t>Lo sviluppo di procedure sicure (efficaci, efficienti, resistenti e resilienti)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2"/>
                </a:solidFill>
              </a:rPr>
              <a:t>Il benessere organizzativo e la cultura della sicurezza</a:t>
            </a:r>
          </a:p>
          <a:p>
            <a:endParaRPr lang="en-GB" b="1" cap="none" dirty="0">
              <a:latin typeface="+mn-lt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180975" y="4505325"/>
            <a:ext cx="8753475" cy="1562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it-IT" sz="1400" b="1" spc="200" dirty="0">
                <a:solidFill>
                  <a:schemeClr val="tx2"/>
                </a:solidFill>
              </a:rPr>
              <a:t>Paradigmi di riferimento:</a:t>
            </a:r>
          </a:p>
          <a:p>
            <a:pPr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it-IT" sz="1400" b="1" spc="200" dirty="0">
                <a:solidFill>
                  <a:schemeClr val="tx2"/>
                </a:solidFill>
              </a:rPr>
              <a:t>Epistemologia della </a:t>
            </a:r>
            <a:r>
              <a:rPr lang="it-IT" sz="1400" b="1" spc="200" dirty="0" err="1">
                <a:solidFill>
                  <a:schemeClr val="tx2"/>
                </a:solidFill>
              </a:rPr>
              <a:t>complessita</a:t>
            </a:r>
            <a:r>
              <a:rPr lang="it-IT" sz="1400" b="1" spc="200" dirty="0">
                <a:solidFill>
                  <a:schemeClr val="tx2"/>
                </a:solidFill>
              </a:rPr>
              <a:t>̀: Sistemi complessi adattivi e fenomeni emergenti correlati; </a:t>
            </a:r>
          </a:p>
          <a:p>
            <a:pPr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it-IT" sz="1400" b="1" spc="200" dirty="0">
                <a:solidFill>
                  <a:schemeClr val="tx2"/>
                </a:solidFill>
              </a:rPr>
              <a:t>Benessere Organizzativo: “Concetto di sintesi che caratterizza la </a:t>
            </a:r>
            <a:r>
              <a:rPr lang="it-IT" sz="1400" b="1" spc="200" dirty="0" err="1">
                <a:solidFill>
                  <a:schemeClr val="tx2"/>
                </a:solidFill>
              </a:rPr>
              <a:t>qualita</a:t>
            </a:r>
            <a:r>
              <a:rPr lang="it-IT" sz="1400" b="1" spc="200" dirty="0">
                <a:solidFill>
                  <a:schemeClr val="tx2"/>
                </a:solidFill>
              </a:rPr>
              <a:t>̀ della vita lavorativa, compresi gli aspetti di salute e sicurezza del lavoro; </a:t>
            </a:r>
            <a:r>
              <a:rPr lang="it-IT" sz="1400" b="1" spc="200" dirty="0" err="1">
                <a:solidFill>
                  <a:schemeClr val="tx2"/>
                </a:solidFill>
              </a:rPr>
              <a:t>puo</a:t>
            </a:r>
            <a:r>
              <a:rPr lang="it-IT" sz="1400" b="1" spc="200" dirty="0">
                <a:solidFill>
                  <a:schemeClr val="tx2"/>
                </a:solidFill>
              </a:rPr>
              <a:t>̀ essere il maggior fattore determinante per la </a:t>
            </a:r>
            <a:r>
              <a:rPr lang="it-IT" sz="1400" b="1" spc="200" dirty="0" err="1">
                <a:solidFill>
                  <a:schemeClr val="tx2"/>
                </a:solidFill>
              </a:rPr>
              <a:t>produttivita</a:t>
            </a:r>
            <a:r>
              <a:rPr lang="it-IT" sz="1400" b="1" spc="200" dirty="0">
                <a:solidFill>
                  <a:schemeClr val="tx2"/>
                </a:solidFill>
              </a:rPr>
              <a:t>̀ ai livelli individuali, aziendali e sociali” (</a:t>
            </a:r>
            <a:r>
              <a:rPr lang="it-IT" sz="1400" b="1" i="1" spc="200" dirty="0">
                <a:solidFill>
                  <a:schemeClr val="tx2"/>
                </a:solidFill>
              </a:rPr>
              <a:t>OSHA Agenzia Europea Salute e Sicurezza del Lavoro</a:t>
            </a:r>
            <a:r>
              <a:rPr lang="it-IT" sz="1400" b="1" spc="200" dirty="0">
                <a:solidFill>
                  <a:schemeClr val="tx2"/>
                </a:solidFill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794187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5" name="Sottotitolo 2">
            <a:extLst>
              <a:ext uri="{FF2B5EF4-FFF2-40B4-BE49-F238E27FC236}">
                <a16:creationId xmlns:a16="http://schemas.microsoft.com/office/drawing/2014/main" id="{AC793043-56D2-4905-8762-32FC98D30ABE}"/>
              </a:ext>
            </a:extLst>
          </p:cNvPr>
          <p:cNvSpPr txBox="1">
            <a:spLocks/>
          </p:cNvSpPr>
          <p:nvPr/>
        </p:nvSpPr>
        <p:spPr>
          <a:xfrm>
            <a:off x="180975" y="899226"/>
            <a:ext cx="8829675" cy="5090513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b="1" dirty="0">
                <a:solidFill>
                  <a:srgbClr val="C00000"/>
                </a:solidFill>
              </a:rPr>
              <a:t>Lo </a:t>
            </a:r>
            <a:r>
              <a:rPr lang="en-GB" sz="2800" b="1" dirty="0" err="1">
                <a:solidFill>
                  <a:srgbClr val="C00000"/>
                </a:solidFill>
              </a:rPr>
              <a:t>sviluppo</a:t>
            </a:r>
            <a:r>
              <a:rPr lang="en-GB" sz="2800" b="1" dirty="0">
                <a:solidFill>
                  <a:srgbClr val="C00000"/>
                </a:solidFill>
              </a:rPr>
              <a:t> di SEW (2009-2022)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Prima </a:t>
            </a:r>
            <a:r>
              <a:rPr lang="en-GB" sz="2400" b="1" dirty="0" err="1">
                <a:solidFill>
                  <a:srgbClr val="FF0000"/>
                </a:solidFill>
              </a:rPr>
              <a:t>esperienza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b="1" dirty="0" err="1">
                <a:solidFill>
                  <a:srgbClr val="FF0000"/>
                </a:solidFill>
              </a:rPr>
              <a:t>applicativa</a:t>
            </a:r>
            <a:r>
              <a:rPr lang="en-GB" sz="2400" b="1" dirty="0">
                <a:solidFill>
                  <a:srgbClr val="FF0000"/>
                </a:solidFill>
              </a:rPr>
              <a:t> in </a:t>
            </a:r>
            <a:r>
              <a:rPr lang="en-GB" sz="2400" b="1" dirty="0" err="1">
                <a:solidFill>
                  <a:srgbClr val="FF0000"/>
                </a:solidFill>
              </a:rPr>
              <a:t>ambito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b="1" dirty="0" err="1">
                <a:solidFill>
                  <a:srgbClr val="FF0000"/>
                </a:solidFill>
              </a:rPr>
              <a:t>sicurezza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b="1" dirty="0" err="1">
                <a:solidFill>
                  <a:srgbClr val="FF0000"/>
                </a:solidFill>
              </a:rPr>
              <a:t>lavoro</a:t>
            </a:r>
            <a:r>
              <a:rPr lang="en-GB" sz="2400" b="1" dirty="0">
                <a:solidFill>
                  <a:srgbClr val="FF0000"/>
                </a:solidFill>
              </a:rPr>
              <a:t>:</a:t>
            </a:r>
          </a:p>
          <a:p>
            <a:r>
              <a:rPr lang="en-GB" sz="2800" dirty="0">
                <a:solidFill>
                  <a:schemeClr val="tx2"/>
                </a:solidFill>
              </a:rPr>
              <a:t>2008-2011 RFI DTP Ancona </a:t>
            </a:r>
          </a:p>
          <a:p>
            <a:endParaRPr lang="en-GB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35B6359-F4ED-4F51-8C45-C1FB19DA9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749" y="2597223"/>
            <a:ext cx="3169901" cy="101920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67D68A4-F29F-4D27-B53D-AA6204630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88" y="2616202"/>
            <a:ext cx="5559454" cy="196650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0C15B8C-803B-476B-861E-1D804DE0F278}"/>
              </a:ext>
            </a:extLst>
          </p:cNvPr>
          <p:cNvSpPr txBox="1"/>
          <p:nvPr/>
        </p:nvSpPr>
        <p:spPr>
          <a:xfrm>
            <a:off x="202134" y="4803083"/>
            <a:ext cx="5990788" cy="1521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050" dirty="0">
                <a:solidFill>
                  <a:schemeClr val="tx2"/>
                </a:solidFill>
              </a:rPr>
              <a:t>In </a:t>
            </a:r>
            <a:r>
              <a:rPr lang="it-IT" sz="1050" dirty="0" err="1">
                <a:solidFill>
                  <a:schemeClr val="tx2"/>
                </a:solidFill>
              </a:rPr>
              <a:t>addition</a:t>
            </a:r>
            <a:r>
              <a:rPr lang="it-IT" sz="1050" dirty="0">
                <a:solidFill>
                  <a:schemeClr val="tx2"/>
                </a:solidFill>
              </a:rPr>
              <a:t> to the </a:t>
            </a:r>
            <a:r>
              <a:rPr lang="it-IT" sz="1050" dirty="0" err="1">
                <a:solidFill>
                  <a:schemeClr val="tx2"/>
                </a:solidFill>
              </a:rPr>
              <a:t>prevention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  <a:r>
              <a:rPr lang="it-IT" sz="1050" dirty="0" err="1">
                <a:solidFill>
                  <a:schemeClr val="tx2"/>
                </a:solidFill>
              </a:rPr>
              <a:t>Programme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  <a:r>
              <a:rPr lang="it-IT" sz="1050" dirty="0" err="1">
                <a:solidFill>
                  <a:schemeClr val="tx2"/>
                </a:solidFill>
              </a:rPr>
              <a:t>covering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  <a:r>
              <a:rPr lang="it-IT" sz="1050" dirty="0" err="1">
                <a:solidFill>
                  <a:schemeClr val="tx2"/>
                </a:solidFill>
              </a:rPr>
              <a:t>all</a:t>
            </a:r>
            <a:r>
              <a:rPr lang="it-IT" sz="1050" dirty="0">
                <a:solidFill>
                  <a:schemeClr val="tx2"/>
                </a:solidFill>
              </a:rPr>
              <a:t> the </a:t>
            </a:r>
            <a:r>
              <a:rPr lang="it-IT" sz="1050" dirty="0" err="1">
                <a:solidFill>
                  <a:schemeClr val="tx2"/>
                </a:solidFill>
              </a:rPr>
              <a:t>group’s</a:t>
            </a:r>
            <a:r>
              <a:rPr lang="it-IT" sz="1050" dirty="0">
                <a:solidFill>
                  <a:schemeClr val="tx2"/>
                </a:solidFill>
              </a:rPr>
              <a:t> business </a:t>
            </a:r>
            <a:r>
              <a:rPr lang="it-IT" sz="1050" dirty="0" err="1">
                <a:solidFill>
                  <a:schemeClr val="tx2"/>
                </a:solidFill>
              </a:rPr>
              <a:t>units</a:t>
            </a:r>
            <a:r>
              <a:rPr lang="it-IT" sz="1050" dirty="0">
                <a:solidFill>
                  <a:schemeClr val="tx2"/>
                </a:solidFill>
              </a:rPr>
              <a:t>, the RFI Ancona (</a:t>
            </a:r>
            <a:r>
              <a:rPr lang="it-IT" sz="1050" dirty="0" err="1">
                <a:solidFill>
                  <a:schemeClr val="tx2"/>
                </a:solidFill>
              </a:rPr>
              <a:t>Italy</a:t>
            </a:r>
            <a:r>
              <a:rPr lang="it-IT" sz="1050" dirty="0">
                <a:solidFill>
                  <a:schemeClr val="tx2"/>
                </a:solidFill>
              </a:rPr>
              <a:t>) </a:t>
            </a:r>
            <a:r>
              <a:rPr lang="it-IT" sz="1050" dirty="0" err="1">
                <a:solidFill>
                  <a:schemeClr val="tx2"/>
                </a:solidFill>
              </a:rPr>
              <a:t>unit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it-IT" sz="1050" dirty="0" err="1">
                <a:solidFill>
                  <a:schemeClr val="tx2"/>
                </a:solidFill>
              </a:rPr>
              <a:t>has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  <a:r>
              <a:rPr lang="it-IT" sz="1050" dirty="0" err="1">
                <a:solidFill>
                  <a:schemeClr val="tx2"/>
                </a:solidFill>
              </a:rPr>
              <a:t>been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  <a:r>
              <a:rPr lang="it-IT" sz="1050" dirty="0" err="1">
                <a:solidFill>
                  <a:schemeClr val="tx2"/>
                </a:solidFill>
              </a:rPr>
              <a:t>conducting</a:t>
            </a:r>
            <a:r>
              <a:rPr lang="it-IT" sz="1050" dirty="0">
                <a:solidFill>
                  <a:schemeClr val="tx2"/>
                </a:solidFill>
              </a:rPr>
              <a:t> a work and </a:t>
            </a:r>
            <a:r>
              <a:rPr lang="it-IT" sz="1050" dirty="0" err="1">
                <a:solidFill>
                  <a:schemeClr val="tx2"/>
                </a:solidFill>
              </a:rPr>
              <a:t>research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  <a:r>
              <a:rPr lang="it-IT" sz="1050" dirty="0" err="1">
                <a:solidFill>
                  <a:schemeClr val="tx2"/>
                </a:solidFill>
              </a:rPr>
              <a:t>programme</a:t>
            </a:r>
            <a:r>
              <a:rPr lang="it-IT" sz="1050" dirty="0">
                <a:solidFill>
                  <a:schemeClr val="tx2"/>
                </a:solidFill>
              </a:rPr>
              <a:t> in </a:t>
            </a:r>
            <a:r>
              <a:rPr lang="it-IT" sz="1050" dirty="0" err="1">
                <a:solidFill>
                  <a:schemeClr val="tx2"/>
                </a:solidFill>
              </a:rPr>
              <a:t>cooperation</a:t>
            </a:r>
            <a:r>
              <a:rPr lang="it-IT" sz="1050" dirty="0">
                <a:solidFill>
                  <a:schemeClr val="tx2"/>
                </a:solidFill>
              </a:rPr>
              <a:t> with the University of Rome </a:t>
            </a:r>
            <a:r>
              <a:rPr lang="it-IT" sz="1050" dirty="0" err="1">
                <a:solidFill>
                  <a:schemeClr val="tx2"/>
                </a:solidFill>
              </a:rPr>
              <a:t>since</a:t>
            </a:r>
            <a:r>
              <a:rPr lang="it-IT" sz="1050" dirty="0">
                <a:solidFill>
                  <a:schemeClr val="tx2"/>
                </a:solidFill>
              </a:rPr>
              <a:t> late 2008. </a:t>
            </a:r>
          </a:p>
          <a:p>
            <a:pPr>
              <a:lnSpc>
                <a:spcPct val="150000"/>
              </a:lnSpc>
            </a:pPr>
            <a:r>
              <a:rPr lang="it-IT" sz="1050" dirty="0" err="1">
                <a:solidFill>
                  <a:schemeClr val="tx2"/>
                </a:solidFill>
              </a:rPr>
              <a:t>This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  <a:r>
              <a:rPr lang="it-IT" sz="1050" dirty="0" err="1">
                <a:solidFill>
                  <a:schemeClr val="tx2"/>
                </a:solidFill>
              </a:rPr>
              <a:t>aims</a:t>
            </a:r>
            <a:r>
              <a:rPr lang="it-IT" sz="1050" dirty="0">
                <a:solidFill>
                  <a:schemeClr val="tx2"/>
                </a:solidFill>
              </a:rPr>
              <a:t> to go </a:t>
            </a:r>
            <a:r>
              <a:rPr lang="it-IT" sz="1050" dirty="0" err="1">
                <a:solidFill>
                  <a:schemeClr val="tx2"/>
                </a:solidFill>
              </a:rPr>
              <a:t>beyond</a:t>
            </a:r>
            <a:r>
              <a:rPr lang="it-IT" sz="1050" dirty="0">
                <a:solidFill>
                  <a:schemeClr val="tx2"/>
                </a:solidFill>
              </a:rPr>
              <a:t> just </a:t>
            </a:r>
            <a:r>
              <a:rPr lang="it-IT" sz="1050" dirty="0" err="1">
                <a:solidFill>
                  <a:schemeClr val="tx2"/>
                </a:solidFill>
              </a:rPr>
              <a:t>evaluating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  <a:r>
              <a:rPr lang="it-IT" sz="1050" dirty="0" err="1">
                <a:solidFill>
                  <a:schemeClr val="tx2"/>
                </a:solidFill>
              </a:rPr>
              <a:t>occupational</a:t>
            </a:r>
            <a:r>
              <a:rPr lang="it-IT" sz="1050" dirty="0">
                <a:solidFill>
                  <a:schemeClr val="tx2"/>
                </a:solidFill>
              </a:rPr>
              <a:t> stress and to look </a:t>
            </a:r>
            <a:r>
              <a:rPr lang="it-IT" sz="1050" dirty="0" err="1">
                <a:solidFill>
                  <a:schemeClr val="tx2"/>
                </a:solidFill>
              </a:rPr>
              <a:t>closer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  <a:r>
              <a:rPr lang="it-IT" sz="1050" dirty="0" err="1">
                <a:solidFill>
                  <a:schemeClr val="tx2"/>
                </a:solidFill>
              </a:rPr>
              <a:t>at</a:t>
            </a:r>
            <a:r>
              <a:rPr lang="it-IT" sz="1050" dirty="0">
                <a:solidFill>
                  <a:schemeClr val="tx2"/>
                </a:solidFill>
              </a:rPr>
              <a:t> the </a:t>
            </a:r>
            <a:r>
              <a:rPr lang="it-IT" sz="1050" dirty="0" err="1">
                <a:solidFill>
                  <a:schemeClr val="tx2"/>
                </a:solidFill>
              </a:rPr>
              <a:t>topic</a:t>
            </a:r>
            <a:r>
              <a:rPr lang="it-IT" sz="1050" dirty="0">
                <a:solidFill>
                  <a:schemeClr val="tx2"/>
                </a:solidFill>
              </a:rPr>
              <a:t> of “</a:t>
            </a:r>
            <a:r>
              <a:rPr lang="it-IT" sz="1050" dirty="0" err="1">
                <a:solidFill>
                  <a:schemeClr val="tx2"/>
                </a:solidFill>
              </a:rPr>
              <a:t>organisational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  <a:r>
              <a:rPr lang="it-IT" sz="1050" dirty="0" err="1">
                <a:solidFill>
                  <a:schemeClr val="tx2"/>
                </a:solidFill>
              </a:rPr>
              <a:t>wellbeing</a:t>
            </a:r>
            <a:r>
              <a:rPr lang="it-IT" sz="1050" dirty="0">
                <a:solidFill>
                  <a:schemeClr val="tx2"/>
                </a:solidFill>
              </a:rPr>
              <a:t>” Omissis …. </a:t>
            </a:r>
            <a:r>
              <a:rPr lang="it-IT" sz="1050" dirty="0" err="1">
                <a:solidFill>
                  <a:schemeClr val="tx2"/>
                </a:solidFill>
              </a:rPr>
              <a:t>Complemented</a:t>
            </a:r>
            <a:r>
              <a:rPr lang="it-IT" sz="1050" dirty="0">
                <a:solidFill>
                  <a:schemeClr val="tx2"/>
                </a:solidFill>
              </a:rPr>
              <a:t> by </a:t>
            </a:r>
            <a:r>
              <a:rPr lang="it-IT" sz="1050" dirty="0" err="1">
                <a:solidFill>
                  <a:schemeClr val="tx2"/>
                </a:solidFill>
              </a:rPr>
              <a:t>other</a:t>
            </a:r>
            <a:r>
              <a:rPr lang="it-IT" sz="1050" dirty="0">
                <a:solidFill>
                  <a:schemeClr val="tx2"/>
                </a:solidFill>
              </a:rPr>
              <a:t> </a:t>
            </a:r>
            <a:r>
              <a:rPr lang="it-IT" sz="1050" dirty="0" err="1">
                <a:solidFill>
                  <a:schemeClr val="tx2"/>
                </a:solidFill>
              </a:rPr>
              <a:t>prevention</a:t>
            </a:r>
            <a:r>
              <a:rPr lang="it-IT" sz="1050" dirty="0">
                <a:solidFill>
                  <a:schemeClr val="tx2"/>
                </a:solidFill>
              </a:rPr>
              <a:t> tools, the landmark </a:t>
            </a:r>
            <a:r>
              <a:rPr lang="it-IT" sz="1050" dirty="0" err="1">
                <a:solidFill>
                  <a:schemeClr val="tx2"/>
                </a:solidFill>
              </a:rPr>
              <a:t>results</a:t>
            </a:r>
            <a:r>
              <a:rPr lang="it-IT" sz="1050" dirty="0">
                <a:solidFill>
                  <a:schemeClr val="tx2"/>
                </a:solidFill>
              </a:rPr>
              <a:t> include a </a:t>
            </a:r>
          </a:p>
          <a:p>
            <a:pPr>
              <a:lnSpc>
                <a:spcPct val="150000"/>
              </a:lnSpc>
            </a:pPr>
            <a:r>
              <a:rPr lang="it-IT" sz="1050" dirty="0">
                <a:solidFill>
                  <a:srgbClr val="FF0000"/>
                </a:solidFill>
              </a:rPr>
              <a:t>3</a:t>
            </a:r>
            <a:r>
              <a:rPr lang="it-IT" sz="1050" dirty="0">
                <a:solidFill>
                  <a:srgbClr val="C00000"/>
                </a:solidFill>
              </a:rPr>
              <a:t>0% drop in </a:t>
            </a:r>
            <a:r>
              <a:rPr lang="it-IT" sz="1050" dirty="0" err="1">
                <a:solidFill>
                  <a:srgbClr val="C00000"/>
                </a:solidFill>
              </a:rPr>
              <a:t>workrelated</a:t>
            </a:r>
            <a:r>
              <a:rPr lang="it-IT" sz="1050" dirty="0">
                <a:solidFill>
                  <a:srgbClr val="C00000"/>
                </a:solidFill>
              </a:rPr>
              <a:t> </a:t>
            </a:r>
            <a:r>
              <a:rPr lang="it-IT" sz="1050" dirty="0" err="1">
                <a:solidFill>
                  <a:srgbClr val="C00000"/>
                </a:solidFill>
              </a:rPr>
              <a:t>accidents</a:t>
            </a:r>
            <a:r>
              <a:rPr lang="it-IT" sz="1050" dirty="0">
                <a:solidFill>
                  <a:srgbClr val="C00000"/>
                </a:solidFill>
              </a:rPr>
              <a:t> and </a:t>
            </a:r>
            <a:r>
              <a:rPr lang="it-IT" sz="1050" dirty="0" err="1">
                <a:solidFill>
                  <a:srgbClr val="C00000"/>
                </a:solidFill>
              </a:rPr>
              <a:t>absenteeism</a:t>
            </a:r>
            <a:r>
              <a:rPr lang="it-IT" sz="105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5A03BE8-0DDA-44EF-AC27-0E8CD8106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0602" y="4582711"/>
            <a:ext cx="2317610" cy="1694648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7507323-F0CD-421D-8302-CB80F1769B40}"/>
              </a:ext>
            </a:extLst>
          </p:cNvPr>
          <p:cNvSpPr txBox="1"/>
          <p:nvPr/>
        </p:nvSpPr>
        <p:spPr>
          <a:xfrm>
            <a:off x="6550602" y="3633532"/>
            <a:ext cx="24495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00B050"/>
                </a:solidFill>
              </a:rPr>
              <a:t>PSR RAIL</a:t>
            </a:r>
          </a:p>
          <a:p>
            <a:r>
              <a:rPr lang="it-IT" sz="1100" i="1" dirty="0">
                <a:solidFill>
                  <a:srgbClr val="00B050"/>
                </a:solidFill>
              </a:rPr>
              <a:t>A guide to </a:t>
            </a:r>
            <a:r>
              <a:rPr lang="it-IT" sz="1100" i="1" dirty="0" err="1">
                <a:solidFill>
                  <a:srgbClr val="00B050"/>
                </a:solidFill>
              </a:rPr>
              <a:t>identifying</a:t>
            </a:r>
            <a:r>
              <a:rPr lang="it-IT" sz="1100" i="1" dirty="0">
                <a:solidFill>
                  <a:srgbClr val="00B050"/>
                </a:solidFill>
              </a:rPr>
              <a:t> and </a:t>
            </a:r>
          </a:p>
          <a:p>
            <a:r>
              <a:rPr lang="it-IT" sz="1100" i="1" dirty="0" err="1">
                <a:solidFill>
                  <a:srgbClr val="00B050"/>
                </a:solidFill>
              </a:rPr>
              <a:t>preventing</a:t>
            </a:r>
            <a:r>
              <a:rPr lang="it-IT" sz="1100" i="1" dirty="0">
                <a:solidFill>
                  <a:srgbClr val="00B050"/>
                </a:solidFill>
              </a:rPr>
              <a:t> </a:t>
            </a:r>
            <a:r>
              <a:rPr lang="it-IT" sz="1100" i="1" dirty="0" err="1">
                <a:solidFill>
                  <a:srgbClr val="00B050"/>
                </a:solidFill>
              </a:rPr>
              <a:t>psychosocial</a:t>
            </a:r>
            <a:r>
              <a:rPr lang="it-IT" sz="1100" i="1" dirty="0">
                <a:solidFill>
                  <a:srgbClr val="00B050"/>
                </a:solidFill>
              </a:rPr>
              <a:t> </a:t>
            </a:r>
          </a:p>
          <a:p>
            <a:r>
              <a:rPr lang="it-IT" sz="1100" i="1" dirty="0">
                <a:solidFill>
                  <a:srgbClr val="00B050"/>
                </a:solidFill>
              </a:rPr>
              <a:t> </a:t>
            </a:r>
            <a:r>
              <a:rPr lang="it-IT" sz="1100" i="1" dirty="0" err="1">
                <a:solidFill>
                  <a:srgbClr val="00B050"/>
                </a:solidFill>
              </a:rPr>
              <a:t>risks</a:t>
            </a:r>
            <a:r>
              <a:rPr lang="it-IT" sz="1100" i="1" dirty="0">
                <a:solidFill>
                  <a:srgbClr val="00B050"/>
                </a:solidFill>
              </a:rPr>
              <a:t> </a:t>
            </a:r>
            <a:r>
              <a:rPr lang="it-IT" sz="1100" i="1" dirty="0" err="1">
                <a:solidFill>
                  <a:srgbClr val="00B050"/>
                </a:solidFill>
              </a:rPr>
              <a:t>at</a:t>
            </a:r>
            <a:r>
              <a:rPr lang="it-IT" sz="1100" i="1" dirty="0">
                <a:solidFill>
                  <a:srgbClr val="00B050"/>
                </a:solidFill>
              </a:rPr>
              <a:t> work in the </a:t>
            </a:r>
            <a:r>
              <a:rPr lang="it-IT" sz="1100" i="1" dirty="0" err="1">
                <a:solidFill>
                  <a:srgbClr val="00B050"/>
                </a:solidFill>
              </a:rPr>
              <a:t>rail</a:t>
            </a:r>
            <a:r>
              <a:rPr lang="it-IT" sz="1100" i="1" dirty="0">
                <a:solidFill>
                  <a:srgbClr val="00B050"/>
                </a:solidFill>
              </a:rPr>
              <a:t> </a:t>
            </a:r>
          </a:p>
          <a:p>
            <a:r>
              <a:rPr lang="it-IT" sz="1100" i="1" dirty="0">
                <a:solidFill>
                  <a:srgbClr val="00B050"/>
                </a:solidFill>
              </a:rPr>
              <a:t>way </a:t>
            </a:r>
            <a:r>
              <a:rPr lang="it-IT" sz="1100" i="1" dirty="0" err="1">
                <a:solidFill>
                  <a:srgbClr val="00B050"/>
                </a:solidFill>
              </a:rPr>
              <a:t>sector</a:t>
            </a:r>
            <a:endParaRPr lang="it-IT" sz="1100" i="1" dirty="0">
              <a:solidFill>
                <a:srgbClr val="00B050"/>
              </a:solidFill>
            </a:endParaRPr>
          </a:p>
          <a:p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1011377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5" name="Sottotitolo 2">
            <a:extLst>
              <a:ext uri="{FF2B5EF4-FFF2-40B4-BE49-F238E27FC236}">
                <a16:creationId xmlns:a16="http://schemas.microsoft.com/office/drawing/2014/main" id="{AC793043-56D2-4905-8762-32FC98D30ABE}"/>
              </a:ext>
            </a:extLst>
          </p:cNvPr>
          <p:cNvSpPr txBox="1">
            <a:spLocks/>
          </p:cNvSpPr>
          <p:nvPr/>
        </p:nvSpPr>
        <p:spPr>
          <a:xfrm>
            <a:off x="180975" y="899226"/>
            <a:ext cx="8829675" cy="5090513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b="1" dirty="0">
                <a:solidFill>
                  <a:srgbClr val="C00000"/>
                </a:solidFill>
              </a:rPr>
              <a:t>Lo </a:t>
            </a:r>
            <a:r>
              <a:rPr lang="en-GB" sz="2800" b="1" dirty="0" err="1">
                <a:solidFill>
                  <a:srgbClr val="C00000"/>
                </a:solidFill>
              </a:rPr>
              <a:t>sviluppo</a:t>
            </a:r>
            <a:r>
              <a:rPr lang="en-GB" sz="2800" b="1" dirty="0">
                <a:solidFill>
                  <a:srgbClr val="C00000"/>
                </a:solidFill>
              </a:rPr>
              <a:t> di SEW (2009-2022)</a:t>
            </a:r>
          </a:p>
          <a:p>
            <a:r>
              <a:rPr lang="en-GB" sz="2400" b="1" dirty="0" err="1">
                <a:solidFill>
                  <a:srgbClr val="FF0000"/>
                </a:solidFill>
              </a:rPr>
              <a:t>Seconda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b="1" dirty="0" err="1">
                <a:solidFill>
                  <a:srgbClr val="FF0000"/>
                </a:solidFill>
              </a:rPr>
              <a:t>esperienza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b="1" dirty="0" err="1">
                <a:solidFill>
                  <a:srgbClr val="FF0000"/>
                </a:solidFill>
              </a:rPr>
              <a:t>applicativa</a:t>
            </a:r>
            <a:r>
              <a:rPr lang="en-GB" sz="2400" b="1" dirty="0">
                <a:solidFill>
                  <a:srgbClr val="FF0000"/>
                </a:solidFill>
              </a:rPr>
              <a:t> in </a:t>
            </a:r>
            <a:r>
              <a:rPr lang="en-GB" sz="2400" b="1" dirty="0" err="1">
                <a:solidFill>
                  <a:srgbClr val="FF0000"/>
                </a:solidFill>
              </a:rPr>
              <a:t>ambito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b="1" dirty="0" err="1">
                <a:solidFill>
                  <a:srgbClr val="FF0000"/>
                </a:solidFill>
              </a:rPr>
              <a:t>sicurezza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b="1" dirty="0" err="1">
                <a:solidFill>
                  <a:srgbClr val="FF0000"/>
                </a:solidFill>
              </a:rPr>
              <a:t>lavoro</a:t>
            </a:r>
            <a:r>
              <a:rPr lang="en-GB" sz="2400" b="1" dirty="0">
                <a:solidFill>
                  <a:srgbClr val="FF0000"/>
                </a:solidFill>
              </a:rPr>
              <a:t>:</a:t>
            </a:r>
          </a:p>
          <a:p>
            <a:r>
              <a:rPr lang="en-GB" sz="2800" dirty="0">
                <a:solidFill>
                  <a:schemeClr val="tx2"/>
                </a:solidFill>
              </a:rPr>
              <a:t>2015-2017 RFI DTP Torino </a:t>
            </a:r>
          </a:p>
          <a:p>
            <a:endParaRPr lang="en-GB" b="1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8742DBB-839D-4941-A654-7586D151A424}"/>
              </a:ext>
            </a:extLst>
          </p:cNvPr>
          <p:cNvSpPr txBox="1"/>
          <p:nvPr/>
        </p:nvSpPr>
        <p:spPr>
          <a:xfrm>
            <a:off x="599274" y="4970198"/>
            <a:ext cx="4570932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600" b="1" i="1" dirty="0">
                <a:solidFill>
                  <a:schemeClr val="tx2"/>
                </a:solidFill>
              </a:rPr>
              <a:t>Nello stesso periodo gli infortuni sul complesso delle DTP di RFI sono </a:t>
            </a:r>
            <a:r>
              <a:rPr lang="it-IT" sz="1600" b="1" i="1" dirty="0">
                <a:solidFill>
                  <a:srgbClr val="FF0000"/>
                </a:solidFill>
              </a:rPr>
              <a:t>aumentati del 4,90%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12F3F711-8109-4EB3-846D-BC7C55BDE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525" y="2462991"/>
            <a:ext cx="3000475" cy="196298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45C4A99-A228-4594-A907-4C6980A47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97" y="2625258"/>
            <a:ext cx="5549483" cy="196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59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5" name="Sottotitolo 2">
            <a:extLst>
              <a:ext uri="{FF2B5EF4-FFF2-40B4-BE49-F238E27FC236}">
                <a16:creationId xmlns:a16="http://schemas.microsoft.com/office/drawing/2014/main" id="{AC793043-56D2-4905-8762-32FC98D30ABE}"/>
              </a:ext>
            </a:extLst>
          </p:cNvPr>
          <p:cNvSpPr txBox="1">
            <a:spLocks/>
          </p:cNvSpPr>
          <p:nvPr/>
        </p:nvSpPr>
        <p:spPr>
          <a:xfrm>
            <a:off x="231309" y="899226"/>
            <a:ext cx="8829675" cy="6164304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>
                <a:solidFill>
                  <a:srgbClr val="C00000"/>
                </a:solidFill>
              </a:rPr>
              <a:t>Lo </a:t>
            </a:r>
            <a:r>
              <a:rPr lang="en-GB" b="1" dirty="0" err="1">
                <a:solidFill>
                  <a:srgbClr val="C00000"/>
                </a:solidFill>
              </a:rPr>
              <a:t>sviluppo</a:t>
            </a:r>
            <a:r>
              <a:rPr lang="en-GB" b="1" dirty="0">
                <a:solidFill>
                  <a:srgbClr val="C00000"/>
                </a:solidFill>
              </a:rPr>
              <a:t> di SEW (2009-2022)</a:t>
            </a:r>
          </a:p>
          <a:p>
            <a:r>
              <a:rPr lang="en-GB" sz="1800" b="1" dirty="0" err="1">
                <a:solidFill>
                  <a:srgbClr val="FF0000"/>
                </a:solidFill>
              </a:rPr>
              <a:t>Sviluppi</a:t>
            </a:r>
            <a:r>
              <a:rPr lang="en-GB" sz="1800" b="1" dirty="0">
                <a:solidFill>
                  <a:srgbClr val="FF0000"/>
                </a:solidFill>
              </a:rPr>
              <a:t> 2018-2022:</a:t>
            </a:r>
          </a:p>
          <a:p>
            <a:pPr algn="just"/>
            <a:r>
              <a:rPr lang="it-IT" sz="1600" b="1" dirty="0">
                <a:solidFill>
                  <a:srgbClr val="C00000"/>
                </a:solidFill>
              </a:rPr>
              <a:t>Collaborazione con imprese ferroviarie </a:t>
            </a:r>
            <a:r>
              <a:rPr lang="it-IT" sz="1600" dirty="0">
                <a:solidFill>
                  <a:schemeClr val="tx2"/>
                </a:solidFill>
              </a:rPr>
              <a:t>per la valutazione della Cultura della Sicurezza e l’implementazione </a:t>
            </a:r>
            <a:r>
              <a:rPr lang="it-IT" sz="1600" dirty="0" smtClean="0">
                <a:solidFill>
                  <a:schemeClr val="tx2"/>
                </a:solidFill>
              </a:rPr>
              <a:t>HOF </a:t>
            </a:r>
            <a:r>
              <a:rPr lang="it-IT" sz="1600" dirty="0">
                <a:solidFill>
                  <a:schemeClr val="tx2"/>
                </a:solidFill>
              </a:rPr>
              <a:t>del SGSE lato ingegneria e lato psicologia, con approccio sinergico; </a:t>
            </a:r>
          </a:p>
          <a:p>
            <a:pPr algn="just"/>
            <a:r>
              <a:rPr lang="it-IT" sz="1600" dirty="0">
                <a:solidFill>
                  <a:schemeClr val="tx2"/>
                </a:solidFill>
              </a:rPr>
              <a:t>Elaborazione e standardizzazione del </a:t>
            </a:r>
            <a:r>
              <a:rPr lang="it-IT" sz="1600" b="1" dirty="0">
                <a:solidFill>
                  <a:srgbClr val="C00000"/>
                </a:solidFill>
              </a:rPr>
              <a:t>test QE_ </a:t>
            </a:r>
            <a:r>
              <a:rPr lang="it-IT" sz="1600" b="1" dirty="0" err="1">
                <a:solidFill>
                  <a:srgbClr val="C00000"/>
                </a:solidFill>
              </a:rPr>
              <a:t>HFRr</a:t>
            </a:r>
            <a:r>
              <a:rPr lang="it-IT" sz="1600" dirty="0">
                <a:solidFill>
                  <a:schemeClr val="tx2"/>
                </a:solidFill>
              </a:rPr>
              <a:t>, che oggi conta più di 3000 somministrazioni individuali in 5 IF, è somministrato online e ha assoluta garanzia di anonimato;</a:t>
            </a:r>
          </a:p>
          <a:p>
            <a:pPr algn="just"/>
            <a:r>
              <a:rPr lang="it-IT" sz="1600" dirty="0">
                <a:solidFill>
                  <a:schemeClr val="tx2"/>
                </a:solidFill>
              </a:rPr>
              <a:t>Definizione di 2 specifici processi di approccio al tema del fattore umano lato psicologia delle organizzazioni: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it-IT" sz="1600" dirty="0">
                <a:solidFill>
                  <a:srgbClr val="C00000"/>
                </a:solidFill>
              </a:rPr>
              <a:t>Valutazione preliminare </a:t>
            </a:r>
            <a:r>
              <a:rPr lang="it-IT" sz="1600" dirty="0">
                <a:solidFill>
                  <a:schemeClr val="tx2"/>
                </a:solidFill>
              </a:rPr>
              <a:t>ingegneristica e psicologica: orientamento alla conformità e stimolo verso il miglioramento;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it-IT" sz="1600" dirty="0">
                <a:solidFill>
                  <a:srgbClr val="C00000"/>
                </a:solidFill>
              </a:rPr>
              <a:t>Processo di intervento</a:t>
            </a:r>
            <a:r>
              <a:rPr lang="it-IT" sz="1600" dirty="0">
                <a:solidFill>
                  <a:schemeClr val="tx2"/>
                </a:solidFill>
              </a:rPr>
              <a:t>, </a:t>
            </a:r>
            <a:r>
              <a:rPr lang="it-IT" sz="1600" u="sng" dirty="0">
                <a:solidFill>
                  <a:schemeClr val="tx2"/>
                </a:solidFill>
              </a:rPr>
              <a:t>costruito sull’esperienza e la competenza dell’IF</a:t>
            </a:r>
            <a:r>
              <a:rPr lang="it-IT" sz="1600" dirty="0">
                <a:solidFill>
                  <a:schemeClr val="tx2"/>
                </a:solidFill>
              </a:rPr>
              <a:t>: sviluppo del miglioramento e realizzazione di un processo orientato all’eccellenza (area ingegneria e area psicologia).</a:t>
            </a:r>
          </a:p>
          <a:p>
            <a:endParaRPr lang="it-IT" sz="1600" u="sng" dirty="0">
              <a:solidFill>
                <a:schemeClr val="tx2"/>
              </a:solidFill>
            </a:endParaRPr>
          </a:p>
          <a:p>
            <a:r>
              <a:rPr lang="it-IT" sz="1600" u="sng" dirty="0">
                <a:solidFill>
                  <a:schemeClr val="tx2"/>
                </a:solidFill>
              </a:rPr>
              <a:t>Caratteristiche dell’intervento </a:t>
            </a:r>
            <a:r>
              <a:rPr lang="it-IT" sz="1600" b="1" u="sng" dirty="0">
                <a:solidFill>
                  <a:srgbClr val="FF0000"/>
                </a:solidFill>
              </a:rPr>
              <a:t>declinate sulla taglia e l’esperienza </a:t>
            </a:r>
            <a:r>
              <a:rPr lang="it-IT" sz="1600" u="sng" dirty="0">
                <a:solidFill>
                  <a:schemeClr val="tx2"/>
                </a:solidFill>
              </a:rPr>
              <a:t>dell’ambiente applicativo</a:t>
            </a:r>
          </a:p>
          <a:p>
            <a:endParaRPr lang="it-IT" sz="1600" u="sng" dirty="0">
              <a:solidFill>
                <a:schemeClr val="tx2"/>
              </a:solidFill>
            </a:endParaRPr>
          </a:p>
          <a:p>
            <a:r>
              <a:rPr lang="it-IT" sz="1800" b="1" dirty="0">
                <a:solidFill>
                  <a:srgbClr val="FF0000"/>
                </a:solidFill>
              </a:rPr>
              <a:t>Prospettive 2022-2025: </a:t>
            </a:r>
            <a:r>
              <a:rPr lang="it-IT" sz="1800" b="1" u="sng" dirty="0">
                <a:solidFill>
                  <a:srgbClr val="FF0000"/>
                </a:solidFill>
              </a:rPr>
              <a:t>Applicazione</a:t>
            </a:r>
            <a:r>
              <a:rPr lang="it-IT" sz="1800" b="1" dirty="0">
                <a:solidFill>
                  <a:srgbClr val="FF0000"/>
                </a:solidFill>
              </a:rPr>
              <a:t> con ERA per lo sviluppo di un modello comune</a:t>
            </a:r>
          </a:p>
          <a:p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3500743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4294967295"/>
          </p:nvPr>
        </p:nvSpPr>
        <p:spPr>
          <a:xfrm>
            <a:off x="617538" y="964735"/>
            <a:ext cx="8333515" cy="532176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b="1" cap="none" dirty="0" err="1">
                <a:solidFill>
                  <a:srgbClr val="C00000"/>
                </a:solidFill>
                <a:latin typeface="+mn-lt"/>
              </a:rPr>
              <a:t>Costrutti</a:t>
            </a:r>
            <a:r>
              <a:rPr lang="en-GB" sz="2800" b="1" cap="none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GB" sz="2800" b="1" cap="none" dirty="0" err="1">
                <a:solidFill>
                  <a:srgbClr val="C00000"/>
                </a:solidFill>
                <a:latin typeface="+mn-lt"/>
              </a:rPr>
              <a:t>alla</a:t>
            </a:r>
            <a:r>
              <a:rPr lang="en-GB" sz="2800" b="1" cap="none" dirty="0">
                <a:solidFill>
                  <a:srgbClr val="C00000"/>
                </a:solidFill>
                <a:latin typeface="+mn-lt"/>
              </a:rPr>
              <a:t> base </a:t>
            </a:r>
            <a:r>
              <a:rPr lang="en-GB" sz="2800" b="1" cap="none" dirty="0" err="1">
                <a:solidFill>
                  <a:srgbClr val="C00000"/>
                </a:solidFill>
                <a:latin typeface="+mn-lt"/>
              </a:rPr>
              <a:t>dell’approccio</a:t>
            </a:r>
            <a:r>
              <a:rPr lang="en-GB" sz="2800" b="1" cap="none" dirty="0">
                <a:solidFill>
                  <a:srgbClr val="C00000"/>
                </a:solidFill>
                <a:latin typeface="+mn-lt"/>
              </a:rPr>
              <a:t> SEW</a:t>
            </a:r>
          </a:p>
          <a:p>
            <a:pPr marL="0" indent="0" algn="just">
              <a:buNone/>
            </a:pPr>
            <a:r>
              <a:rPr lang="it-IT" cap="none" dirty="0">
                <a:solidFill>
                  <a:schemeClr val="tx2"/>
                </a:solidFill>
              </a:rPr>
              <a:t>SEW si basa sui costrutti dell’</a:t>
            </a:r>
            <a:r>
              <a:rPr lang="it-IT" b="1" cap="none" dirty="0">
                <a:solidFill>
                  <a:schemeClr val="tx2"/>
                </a:solidFill>
              </a:rPr>
              <a:t>ingegneria della sicurezza </a:t>
            </a:r>
            <a:r>
              <a:rPr lang="it-IT" cap="none" dirty="0">
                <a:solidFill>
                  <a:schemeClr val="tx2"/>
                </a:solidFill>
              </a:rPr>
              <a:t>e del </a:t>
            </a:r>
            <a:r>
              <a:rPr lang="it-IT" b="1" cap="none" dirty="0">
                <a:solidFill>
                  <a:schemeClr val="tx2"/>
                </a:solidFill>
              </a:rPr>
              <a:t>benessere organizzativo</a:t>
            </a:r>
            <a:r>
              <a:rPr lang="it-IT" cap="none" dirty="0">
                <a:solidFill>
                  <a:schemeClr val="tx2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it-IT" cap="none" dirty="0">
                <a:solidFill>
                  <a:schemeClr val="tx2"/>
                </a:solidFill>
              </a:rPr>
              <a:t>Esplicitazione delle evidenze alla base dei costrutti:</a:t>
            </a:r>
          </a:p>
          <a:p>
            <a:pPr marL="0" indent="0" algn="just">
              <a:buNone/>
            </a:pPr>
            <a:endParaRPr lang="it-IT" cap="none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2"/>
                </a:solidFill>
              </a:rPr>
              <a:t>La </a:t>
            </a:r>
            <a:r>
              <a:rPr lang="it-IT" sz="1600" b="1" dirty="0">
                <a:solidFill>
                  <a:srgbClr val="C00000"/>
                </a:solidFill>
              </a:rPr>
              <a:t>cultura della sicurezza </a:t>
            </a:r>
            <a:r>
              <a:rPr lang="it-IT" sz="1600" dirty="0">
                <a:solidFill>
                  <a:schemeClr val="tx2"/>
                </a:solidFill>
              </a:rPr>
              <a:t>è la risultante dell’interazione tra i requisiti formali (dichiarati nel SGSE) e dei significati attribuiti dalle persone, sulla base dei loro atteggiamenti, valori e convinzioni, e determina le modalità di realizzazione della produttività e della convivenza organizzativa (</a:t>
            </a:r>
            <a:r>
              <a:rPr lang="it-IT" sz="1400" i="1" dirty="0">
                <a:solidFill>
                  <a:schemeClr val="tx2"/>
                </a:solidFill>
              </a:rPr>
              <a:t>ERA, Dichiarazione per una cultura della sicurezza ferroviaria in Europa</a:t>
            </a:r>
            <a:r>
              <a:rPr lang="it-IT" sz="1600" dirty="0">
                <a:solidFill>
                  <a:schemeClr val="tx2"/>
                </a:solidFill>
              </a:rPr>
              <a:t>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2"/>
                </a:solidFill>
              </a:rPr>
              <a:t>i </a:t>
            </a:r>
            <a:r>
              <a:rPr lang="it-IT" sz="1600" b="1" dirty="0">
                <a:solidFill>
                  <a:srgbClr val="C00000"/>
                </a:solidFill>
              </a:rPr>
              <a:t>sistemi complessi </a:t>
            </a:r>
            <a:r>
              <a:rPr lang="it-IT" sz="1600" dirty="0">
                <a:solidFill>
                  <a:schemeClr val="tx2"/>
                </a:solidFill>
              </a:rPr>
              <a:t>sono costituiti da componenti tecniche (hardware e software) e attività umane procedurizzate;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2"/>
                </a:solidFill>
              </a:rPr>
              <a:t>un sistema complesso produce prestazioni risultanti dall’interazione dei fattori che lo costituiscono (</a:t>
            </a:r>
            <a:r>
              <a:rPr lang="it-IT" sz="1600" b="1" dirty="0">
                <a:solidFill>
                  <a:srgbClr val="C00000"/>
                </a:solidFill>
              </a:rPr>
              <a:t>ergonomia</a:t>
            </a:r>
            <a:r>
              <a:rPr lang="it-IT" sz="1600" dirty="0">
                <a:solidFill>
                  <a:schemeClr val="tx2"/>
                </a:solidFill>
              </a:rPr>
              <a:t> dei processi nell’ottica unitaria </a:t>
            </a:r>
            <a:r>
              <a:rPr lang="it-IT" sz="1600" i="1" dirty="0">
                <a:solidFill>
                  <a:schemeClr val="tx2"/>
                </a:solidFill>
              </a:rPr>
              <a:t>men-</a:t>
            </a:r>
            <a:r>
              <a:rPr lang="it-IT" sz="1600" i="1" dirty="0" err="1">
                <a:solidFill>
                  <a:schemeClr val="tx2"/>
                </a:solidFill>
              </a:rPr>
              <a:t>tecnology</a:t>
            </a:r>
            <a:r>
              <a:rPr lang="it-IT" sz="1600" i="1" dirty="0">
                <a:solidFill>
                  <a:schemeClr val="tx2"/>
                </a:solidFill>
              </a:rPr>
              <a:t> - </a:t>
            </a:r>
            <a:r>
              <a:rPr lang="it-IT" sz="1600" i="1" dirty="0" err="1">
                <a:solidFill>
                  <a:schemeClr val="tx2"/>
                </a:solidFill>
              </a:rPr>
              <a:t>organization</a:t>
            </a:r>
            <a:r>
              <a:rPr lang="it-IT" sz="1600" dirty="0">
                <a:solidFill>
                  <a:schemeClr val="tx2"/>
                </a:solidFill>
              </a:rPr>
              <a:t>):</a:t>
            </a:r>
            <a:endParaRPr lang="it-IT" sz="1600" cap="none" dirty="0">
              <a:solidFill>
                <a:schemeClr val="tx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600" cap="none" dirty="0">
                <a:solidFill>
                  <a:schemeClr val="tx2"/>
                </a:solidFill>
              </a:rPr>
              <a:t>il </a:t>
            </a:r>
            <a:r>
              <a:rPr lang="it-IT" sz="1600" b="1" cap="none" dirty="0">
                <a:solidFill>
                  <a:srgbClr val="C00000"/>
                </a:solidFill>
              </a:rPr>
              <a:t>benessere organizzativo </a:t>
            </a:r>
            <a:r>
              <a:rPr lang="it-IT" sz="1600" cap="none" dirty="0">
                <a:solidFill>
                  <a:schemeClr val="tx2"/>
                </a:solidFill>
              </a:rPr>
              <a:t>è il concetto di sintesi di un contesto determinato dalla </a:t>
            </a:r>
            <a:r>
              <a:rPr lang="it-IT" sz="1600" i="1" cap="none" dirty="0">
                <a:solidFill>
                  <a:schemeClr val="tx2"/>
                </a:solidFill>
              </a:rPr>
              <a:t>Cultura del lavoro </a:t>
            </a:r>
            <a:r>
              <a:rPr lang="it-IT" sz="1600" cap="none" dirty="0">
                <a:solidFill>
                  <a:schemeClr val="tx2"/>
                </a:solidFill>
              </a:rPr>
              <a:t>e da alcune sue componenti quali </a:t>
            </a:r>
            <a:r>
              <a:rPr lang="it-IT" sz="1600" i="1" cap="none" dirty="0">
                <a:solidFill>
                  <a:schemeClr val="tx2"/>
                </a:solidFill>
              </a:rPr>
              <a:t>salute e sicurezza, commitment, competenze gestionali</a:t>
            </a:r>
            <a:r>
              <a:rPr lang="it-IT" sz="1600" cap="none" dirty="0">
                <a:solidFill>
                  <a:schemeClr val="tx2"/>
                </a:solidFill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2"/>
                </a:solidFill>
              </a:rPr>
              <a:t>Il </a:t>
            </a:r>
            <a:r>
              <a:rPr lang="it-IT" sz="1600" b="1" dirty="0">
                <a:solidFill>
                  <a:srgbClr val="C00000"/>
                </a:solidFill>
              </a:rPr>
              <a:t>comportamento insicuro</a:t>
            </a:r>
            <a:r>
              <a:rPr lang="it-IT" sz="1600" dirty="0">
                <a:solidFill>
                  <a:schemeClr val="tx2"/>
                </a:solidFill>
              </a:rPr>
              <a:t>, coerentemente alla tassonomia di </a:t>
            </a:r>
            <a:r>
              <a:rPr lang="it-IT" sz="1600" dirty="0" err="1">
                <a:solidFill>
                  <a:schemeClr val="tx2"/>
                </a:solidFill>
              </a:rPr>
              <a:t>Reason</a:t>
            </a:r>
            <a:r>
              <a:rPr lang="it-IT" sz="1600" dirty="0">
                <a:solidFill>
                  <a:schemeClr val="tx2"/>
                </a:solidFill>
              </a:rPr>
              <a:t>, è l’epifenomeno di complesse interazioni tra procedure, comportamenti e dinamiche psicosociali (individuali e di gruppo e di interazione con l’organizzazione) che definiscono la Cultura del lavoro del contesto specifico.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cap="none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cap="none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cap="none" dirty="0">
              <a:solidFill>
                <a:schemeClr val="tx1"/>
              </a:solidFill>
            </a:endParaRPr>
          </a:p>
          <a:p>
            <a:endParaRPr lang="en-GB" b="1" cap="none" dirty="0">
              <a:latin typeface="+mn-lt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54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b="1" cap="none" dirty="0" err="1">
                <a:solidFill>
                  <a:srgbClr val="C00000"/>
                </a:solidFill>
                <a:latin typeface="+mn-lt"/>
              </a:rPr>
              <a:t>Strumenti</a:t>
            </a:r>
            <a:r>
              <a:rPr lang="en-GB" sz="2800" b="1" cap="none" dirty="0">
                <a:solidFill>
                  <a:srgbClr val="C00000"/>
                </a:solidFill>
                <a:latin typeface="+mn-lt"/>
              </a:rPr>
              <a:t> SEW </a:t>
            </a:r>
            <a:r>
              <a:rPr lang="en-GB" sz="2800" b="1" cap="none" dirty="0" err="1">
                <a:solidFill>
                  <a:srgbClr val="C00000"/>
                </a:solidFill>
                <a:latin typeface="+mn-lt"/>
              </a:rPr>
              <a:t>ingegneria</a:t>
            </a:r>
            <a:endParaRPr lang="en-GB" sz="2800" b="1" cap="none" dirty="0">
              <a:solidFill>
                <a:srgbClr val="C00000"/>
              </a:solidFill>
              <a:latin typeface="+mn-lt"/>
            </a:endParaRPr>
          </a:p>
          <a:p>
            <a:pPr marL="0" indent="0" algn="just">
              <a:buNone/>
            </a:pPr>
            <a:r>
              <a:rPr lang="it-IT" sz="1600" b="1" dirty="0">
                <a:solidFill>
                  <a:schemeClr val="tx2"/>
                </a:solidFill>
              </a:rPr>
              <a:t>Repertorio tecnico </a:t>
            </a:r>
            <a:r>
              <a:rPr lang="it-IT" sz="1600" dirty="0">
                <a:solidFill>
                  <a:schemeClr val="tx2"/>
                </a:solidFill>
              </a:rPr>
              <a:t>dell’ingegneria della sicurezza, orientato a: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600" b="1" dirty="0">
                <a:solidFill>
                  <a:srgbClr val="C00000"/>
                </a:solidFill>
              </a:rPr>
              <a:t>Data</a:t>
            </a:r>
            <a:r>
              <a:rPr lang="it-IT" sz="1600" dirty="0">
                <a:solidFill>
                  <a:schemeClr val="tx2"/>
                </a:solidFill>
              </a:rPr>
              <a:t> </a:t>
            </a:r>
            <a:r>
              <a:rPr lang="it-IT" sz="1600" b="1" dirty="0" err="1">
                <a:solidFill>
                  <a:srgbClr val="C00000"/>
                </a:solidFill>
              </a:rPr>
              <a:t>analysis</a:t>
            </a:r>
            <a:r>
              <a:rPr lang="it-IT" sz="1600" b="1" dirty="0">
                <a:solidFill>
                  <a:srgbClr val="C00000"/>
                </a:solidFill>
              </a:rPr>
              <a:t> </a:t>
            </a:r>
            <a:r>
              <a:rPr lang="it-IT" sz="1600" dirty="0">
                <a:solidFill>
                  <a:schemeClr val="tx2"/>
                </a:solidFill>
              </a:rPr>
              <a:t>nelle attività di monitoraggio;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600" b="1" dirty="0">
                <a:solidFill>
                  <a:srgbClr val="C00000"/>
                </a:solidFill>
              </a:rPr>
              <a:t>Hazard </a:t>
            </a:r>
            <a:r>
              <a:rPr lang="it-IT" sz="1600" b="1" dirty="0" err="1">
                <a:solidFill>
                  <a:srgbClr val="C00000"/>
                </a:solidFill>
              </a:rPr>
              <a:t>analysis</a:t>
            </a:r>
            <a:r>
              <a:rPr lang="it-IT" sz="1600" b="1" dirty="0">
                <a:solidFill>
                  <a:srgbClr val="C00000"/>
                </a:solidFill>
              </a:rPr>
              <a:t> </a:t>
            </a:r>
            <a:r>
              <a:rPr lang="it-IT" sz="1600" dirty="0">
                <a:solidFill>
                  <a:schemeClr val="tx2"/>
                </a:solidFill>
              </a:rPr>
              <a:t>da incidenti tipici, precursori e cause e, sinergicamente, analisi dei processi / procedure e verifica delle deviazioni pericolose, fino alla determinazione di Hazard Log completo e robusto e tecniche di monitoraggio qualificate;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sz="1600" b="1" dirty="0">
                <a:solidFill>
                  <a:srgbClr val="C00000"/>
                </a:solidFill>
              </a:rPr>
              <a:t>Risk </a:t>
            </a:r>
            <a:r>
              <a:rPr lang="it-IT" sz="1600" b="1" dirty="0" err="1">
                <a:solidFill>
                  <a:srgbClr val="C00000"/>
                </a:solidFill>
              </a:rPr>
              <a:t>analysis</a:t>
            </a:r>
            <a:r>
              <a:rPr lang="it-IT" sz="1600" b="1" dirty="0">
                <a:solidFill>
                  <a:srgbClr val="C00000"/>
                </a:solidFill>
              </a:rPr>
              <a:t> </a:t>
            </a:r>
            <a:r>
              <a:rPr lang="it-IT" sz="1600" dirty="0">
                <a:solidFill>
                  <a:schemeClr val="tx2"/>
                </a:solidFill>
              </a:rPr>
              <a:t>con metodi qualitativi, semiquantitativi (matrice di rischio) o quantitativi (Quantitative Risk Analysis);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altLang="it-IT" sz="1600" b="1" dirty="0" err="1">
                <a:solidFill>
                  <a:srgbClr val="C00000"/>
                </a:solidFill>
              </a:rPr>
              <a:t>Ergonomic</a:t>
            </a:r>
            <a:r>
              <a:rPr lang="it-IT" altLang="it-IT" sz="1600" b="1" dirty="0">
                <a:solidFill>
                  <a:srgbClr val="C00000"/>
                </a:solidFill>
              </a:rPr>
              <a:t> </a:t>
            </a:r>
            <a:r>
              <a:rPr lang="it-IT" altLang="it-IT" sz="1600" b="1" dirty="0" err="1">
                <a:solidFill>
                  <a:srgbClr val="C00000"/>
                </a:solidFill>
              </a:rPr>
              <a:t>analysis</a:t>
            </a:r>
            <a:r>
              <a:rPr lang="it-IT" altLang="it-IT" sz="1600" b="1" dirty="0">
                <a:solidFill>
                  <a:srgbClr val="C00000"/>
                </a:solidFill>
              </a:rPr>
              <a:t> </a:t>
            </a:r>
            <a:r>
              <a:rPr lang="it-IT" sz="1600" dirty="0">
                <a:solidFill>
                  <a:schemeClr val="tx2"/>
                </a:solidFill>
              </a:rPr>
              <a:t>dei processi critici.</a:t>
            </a:r>
            <a:endParaRPr lang="it-IT" sz="1600" cap="none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cap="none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cap="none" dirty="0">
              <a:solidFill>
                <a:schemeClr val="tx1"/>
              </a:solidFill>
            </a:endParaRPr>
          </a:p>
          <a:p>
            <a:endParaRPr lang="en-GB" b="1" cap="none" dirty="0">
              <a:latin typeface="+mn-lt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EF43B64E-C3F6-457D-ACAF-2411A1314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931" y="1515"/>
            <a:ext cx="1267820" cy="114466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FCEA1F5-84FB-47E8-A6D8-695930A62FB3}"/>
              </a:ext>
            </a:extLst>
          </p:cNvPr>
          <p:cNvSpPr txBox="1"/>
          <p:nvPr/>
        </p:nvSpPr>
        <p:spPr>
          <a:xfrm rot="16200000">
            <a:off x="-2421727" y="3730714"/>
            <a:ext cx="5432999" cy="369332"/>
          </a:xfrm>
          <a:prstGeom prst="rect">
            <a:avLst/>
          </a:prstGeom>
          <a:solidFill>
            <a:schemeClr val="accent6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INGEGNERIA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E163FBF-B320-4E91-86FC-66FAA918097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73"/>
          <a:stretch/>
        </p:blipFill>
        <p:spPr bwMode="auto">
          <a:xfrm>
            <a:off x="500096" y="3717032"/>
            <a:ext cx="6508261" cy="333814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2032" y="3789435"/>
            <a:ext cx="4044112" cy="227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62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4294967295"/>
          </p:nvPr>
        </p:nvSpPr>
        <p:spPr>
          <a:xfrm>
            <a:off x="729842" y="1146175"/>
            <a:ext cx="8414158" cy="52294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b="1" cap="none" dirty="0">
                <a:solidFill>
                  <a:srgbClr val="C00000"/>
                </a:solidFill>
                <a:latin typeface="+mn-lt"/>
              </a:rPr>
              <a:t>Focus: </a:t>
            </a:r>
            <a:r>
              <a:rPr lang="it-IT" sz="2800" b="1" dirty="0">
                <a:solidFill>
                  <a:srgbClr val="C00000"/>
                </a:solidFill>
              </a:rPr>
              <a:t>Implementazione dell’analisi generativa con approccio integrato FTA e GEMS </a:t>
            </a:r>
            <a:endParaRPr lang="en-GB" sz="2800" b="1" cap="none" dirty="0">
              <a:solidFill>
                <a:srgbClr val="C00000"/>
              </a:solidFill>
              <a:latin typeface="+mn-lt"/>
            </a:endParaRPr>
          </a:p>
          <a:p>
            <a:pPr marL="342900" indent="-342900" algn="just">
              <a:spcBef>
                <a:spcPts val="600"/>
              </a:spcBef>
              <a:buFont typeface="+mj-lt"/>
              <a:buAutoNum type="arabicParenR"/>
            </a:pPr>
            <a:r>
              <a:rPr lang="it-IT" sz="1800" dirty="0">
                <a:solidFill>
                  <a:schemeClr val="tx2"/>
                </a:solidFill>
              </a:rPr>
              <a:t> Implementazione HL introducendo una specifica </a:t>
            </a:r>
            <a:r>
              <a:rPr lang="it-IT" sz="1800" b="1" dirty="0">
                <a:solidFill>
                  <a:schemeClr val="tx2"/>
                </a:solidFill>
              </a:rPr>
              <a:t>valutazione di genesi dell’EP da fattore umano</a:t>
            </a:r>
            <a:r>
              <a:rPr lang="it-IT" sz="1800" dirty="0">
                <a:solidFill>
                  <a:schemeClr val="tx2"/>
                </a:solidFill>
              </a:rPr>
              <a:t>, arricchita di una </a:t>
            </a:r>
            <a:r>
              <a:rPr lang="it-IT" sz="1800" b="1" dirty="0">
                <a:solidFill>
                  <a:schemeClr val="tx2"/>
                </a:solidFill>
              </a:rPr>
              <a:t>attribuzione ponderale di rilevanza di tale modalità causale rispetto alle altre possibili</a:t>
            </a:r>
            <a:r>
              <a:rPr lang="it-IT" sz="1800" dirty="0">
                <a:solidFill>
                  <a:schemeClr val="tx2"/>
                </a:solidFill>
              </a:rPr>
              <a:t>: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arenR"/>
            </a:pPr>
            <a:endParaRPr lang="it-IT" sz="1800" dirty="0">
              <a:solidFill>
                <a:schemeClr val="tx2"/>
              </a:solidFill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sz="1800" b="1" dirty="0">
                <a:solidFill>
                  <a:schemeClr val="tx2"/>
                </a:solidFill>
              </a:rPr>
              <a:t>causa principale</a:t>
            </a:r>
            <a:r>
              <a:rPr lang="it-IT" sz="1800" dirty="0">
                <a:solidFill>
                  <a:schemeClr val="tx2"/>
                </a:solidFill>
              </a:rPr>
              <a:t>: ove il comportamento insicuro può determinare </a:t>
            </a:r>
            <a:r>
              <a:rPr lang="it-IT" sz="1800" u="sng" dirty="0">
                <a:solidFill>
                  <a:schemeClr val="tx2"/>
                </a:solidFill>
              </a:rPr>
              <a:t>direttamente e senza ulteriori concause attive l’EP</a:t>
            </a:r>
            <a:r>
              <a:rPr lang="it-IT" sz="1800" dirty="0">
                <a:solidFill>
                  <a:schemeClr val="tx2"/>
                </a:solidFill>
              </a:rPr>
              <a:t>, l’intervento sull’HF corrisponde in questi casi ad un intervento nell’ambito di </a:t>
            </a:r>
            <a:r>
              <a:rPr lang="it-IT" sz="1800" b="1" dirty="0">
                <a:solidFill>
                  <a:srgbClr val="C00000"/>
                </a:solidFill>
              </a:rPr>
              <a:t>prevenzione efficace </a:t>
            </a:r>
            <a:r>
              <a:rPr lang="it-IT" sz="1800" dirty="0">
                <a:solidFill>
                  <a:schemeClr val="tx2"/>
                </a:solidFill>
              </a:rPr>
              <a:t>dell’EP.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it-IT" sz="1800" dirty="0">
              <a:solidFill>
                <a:schemeClr val="tx2"/>
              </a:solidFill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sz="1800" b="1" dirty="0">
                <a:solidFill>
                  <a:schemeClr val="tx2"/>
                </a:solidFill>
              </a:rPr>
              <a:t>causa secondaria</a:t>
            </a:r>
            <a:r>
              <a:rPr lang="it-IT" sz="1800" dirty="0">
                <a:solidFill>
                  <a:schemeClr val="tx2"/>
                </a:solidFill>
              </a:rPr>
              <a:t>: ove il comportamento insicuro può determinare un EP </a:t>
            </a:r>
            <a:r>
              <a:rPr lang="it-IT" sz="1800" u="sng" dirty="0">
                <a:solidFill>
                  <a:schemeClr val="tx2"/>
                </a:solidFill>
              </a:rPr>
              <a:t>indirettamente</a:t>
            </a:r>
            <a:r>
              <a:rPr lang="it-IT" sz="1800" dirty="0">
                <a:solidFill>
                  <a:schemeClr val="tx2"/>
                </a:solidFill>
              </a:rPr>
              <a:t>, e quindi solo attraverso la realizzazione </a:t>
            </a:r>
            <a:r>
              <a:rPr lang="it-IT" sz="1800" u="sng" dirty="0">
                <a:solidFill>
                  <a:schemeClr val="tx2"/>
                </a:solidFill>
              </a:rPr>
              <a:t>indipendente</a:t>
            </a:r>
            <a:r>
              <a:rPr lang="it-IT" sz="1800" dirty="0">
                <a:solidFill>
                  <a:schemeClr val="tx2"/>
                </a:solidFill>
              </a:rPr>
              <a:t> di ulteriori concause l’EP;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it-IT" sz="1800" dirty="0">
              <a:solidFill>
                <a:schemeClr val="tx2"/>
              </a:solidFill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sz="1800" b="1" dirty="0">
                <a:solidFill>
                  <a:schemeClr val="tx2"/>
                </a:solidFill>
              </a:rPr>
              <a:t>causa remota</a:t>
            </a:r>
            <a:r>
              <a:rPr lang="it-IT" sz="1800" dirty="0">
                <a:solidFill>
                  <a:schemeClr val="tx2"/>
                </a:solidFill>
              </a:rPr>
              <a:t>: corrispondente al riconoscimento che il fattore umano costituisce un </a:t>
            </a:r>
            <a:r>
              <a:rPr lang="it-IT" sz="1800" u="sng" dirty="0">
                <a:solidFill>
                  <a:schemeClr val="tx2"/>
                </a:solidFill>
              </a:rPr>
              <a:t>fattore di contesto</a:t>
            </a:r>
            <a:r>
              <a:rPr lang="it-IT" sz="1800" dirty="0">
                <a:solidFill>
                  <a:schemeClr val="tx2"/>
                </a:solidFill>
              </a:rPr>
              <a:t> che assume un ruolo nella </a:t>
            </a:r>
            <a:r>
              <a:rPr lang="it-IT" sz="1800" u="sng" dirty="0">
                <a:solidFill>
                  <a:schemeClr val="tx2"/>
                </a:solidFill>
              </a:rPr>
              <a:t>modulazione</a:t>
            </a:r>
            <a:r>
              <a:rPr lang="it-IT" sz="1800" dirty="0">
                <a:solidFill>
                  <a:schemeClr val="tx2"/>
                </a:solidFill>
              </a:rPr>
              <a:t> dei processi generativi delle cause.</a:t>
            </a:r>
          </a:p>
          <a:p>
            <a:pPr algn="just"/>
            <a:endParaRPr lang="it-IT" sz="18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it-IT" sz="1600" cap="none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cap="none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cap="none" dirty="0">
              <a:solidFill>
                <a:schemeClr val="tx1"/>
              </a:solidFill>
            </a:endParaRPr>
          </a:p>
          <a:p>
            <a:endParaRPr lang="en-GB" b="1" cap="none" dirty="0">
              <a:latin typeface="+mn-lt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897FE187-F4F1-4459-97B6-EBF470F039B3}"/>
              </a:ext>
            </a:extLst>
          </p:cNvPr>
          <p:cNvSpPr txBox="1"/>
          <p:nvPr/>
        </p:nvSpPr>
        <p:spPr>
          <a:xfrm rot="16200000">
            <a:off x="-2045757" y="3354744"/>
            <a:ext cx="4681059" cy="369332"/>
          </a:xfrm>
          <a:prstGeom prst="rect">
            <a:avLst/>
          </a:prstGeom>
          <a:solidFill>
            <a:schemeClr val="accent6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INGEGNERIA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9392F8F-F71A-4862-BA1B-98EA5F5D4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931" y="1515"/>
            <a:ext cx="1267820" cy="114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14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4294967295"/>
          </p:nvPr>
        </p:nvSpPr>
        <p:spPr>
          <a:xfrm>
            <a:off x="713065" y="1146175"/>
            <a:ext cx="5268636" cy="5011344"/>
          </a:xfrm>
        </p:spPr>
        <p:txBody>
          <a:bodyPr>
            <a:noAutofit/>
          </a:bodyPr>
          <a:lstStyle/>
          <a:p>
            <a:pPr algn="ctr"/>
            <a:endParaRPr lang="en-GB" sz="2800" b="1" cap="none" dirty="0">
              <a:solidFill>
                <a:srgbClr val="C00000"/>
              </a:solidFill>
              <a:latin typeface="+mn-lt"/>
            </a:endParaRPr>
          </a:p>
          <a:p>
            <a:pPr algn="ctr"/>
            <a:endParaRPr lang="en-GB" sz="2800" b="1" dirty="0">
              <a:solidFill>
                <a:srgbClr val="C00000"/>
              </a:solidFill>
            </a:endParaRPr>
          </a:p>
          <a:p>
            <a:pPr algn="ctr"/>
            <a:endParaRPr lang="en-GB" sz="2800" b="1" cap="none" dirty="0">
              <a:solidFill>
                <a:srgbClr val="C00000"/>
              </a:solidFill>
              <a:latin typeface="+mn-lt"/>
            </a:endParaRPr>
          </a:p>
          <a:p>
            <a:pPr marL="342900" indent="-342900" algn="just">
              <a:spcBef>
                <a:spcPts val="600"/>
              </a:spcBef>
              <a:buFont typeface="+mj-lt"/>
              <a:buAutoNum type="arabicParenR" startAt="2"/>
            </a:pPr>
            <a:r>
              <a:rPr lang="it-IT" sz="1800" dirty="0">
                <a:solidFill>
                  <a:schemeClr val="tx2"/>
                </a:solidFill>
              </a:rPr>
              <a:t>Sulle sole </a:t>
            </a:r>
            <a:r>
              <a:rPr lang="it-IT" sz="1800" b="1" dirty="0">
                <a:solidFill>
                  <a:schemeClr val="tx2"/>
                </a:solidFill>
              </a:rPr>
              <a:t>cause di EP riconducibili a fattore umano in via principale </a:t>
            </a:r>
            <a:r>
              <a:rPr lang="it-IT" sz="1800" dirty="0">
                <a:solidFill>
                  <a:schemeClr val="tx2"/>
                </a:solidFill>
              </a:rPr>
              <a:t>attribuisce il </a:t>
            </a:r>
            <a:r>
              <a:rPr lang="it-IT" sz="1800" u="sng" dirty="0">
                <a:solidFill>
                  <a:schemeClr val="tx2"/>
                </a:solidFill>
              </a:rPr>
              <a:t>tipo di comportamento insicuro prevalente atteso </a:t>
            </a:r>
            <a:r>
              <a:rPr lang="it-IT" sz="1800" dirty="0">
                <a:solidFill>
                  <a:schemeClr val="tx2"/>
                </a:solidFill>
              </a:rPr>
              <a:t>sulla base della tassonomia di </a:t>
            </a:r>
            <a:r>
              <a:rPr lang="it-IT" sz="1800" dirty="0" err="1">
                <a:solidFill>
                  <a:schemeClr val="tx2"/>
                </a:solidFill>
              </a:rPr>
              <a:t>Reason</a:t>
            </a:r>
            <a:r>
              <a:rPr lang="it-IT" sz="1800" dirty="0">
                <a:solidFill>
                  <a:schemeClr val="tx2"/>
                </a:solidFill>
              </a:rPr>
              <a:t> e alle indicazioni dell’area PSI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it-IT" sz="1800" dirty="0">
                <a:solidFill>
                  <a:schemeClr val="tx2"/>
                </a:solidFill>
              </a:rPr>
              <a:t>Sulla base delle analisi sono proposti </a:t>
            </a:r>
            <a:r>
              <a:rPr lang="it-IT" sz="1800" b="1" dirty="0">
                <a:solidFill>
                  <a:srgbClr val="C00000"/>
                </a:solidFill>
              </a:rPr>
              <a:t>INDICATORI DI SVILUPPO TECNICO (IST)</a:t>
            </a:r>
            <a:r>
              <a:rPr lang="it-IT" sz="1800" dirty="0">
                <a:solidFill>
                  <a:schemeClr val="tx2"/>
                </a:solidFill>
              </a:rPr>
              <a:t>, che hanno per oggetto le </a:t>
            </a:r>
            <a:r>
              <a:rPr lang="it-IT" sz="1800" b="1" dirty="0">
                <a:solidFill>
                  <a:srgbClr val="C00000"/>
                </a:solidFill>
              </a:rPr>
              <a:t>procedure</a:t>
            </a:r>
            <a:r>
              <a:rPr lang="it-IT" sz="1800" dirty="0">
                <a:solidFill>
                  <a:schemeClr val="tx2"/>
                </a:solidFill>
              </a:rPr>
              <a:t>, gli </a:t>
            </a:r>
            <a:r>
              <a:rPr lang="it-IT" sz="1800" b="1" dirty="0">
                <a:solidFill>
                  <a:srgbClr val="C00000"/>
                </a:solidFill>
              </a:rPr>
              <a:t>strumenti e le tecniche di monitoraggio</a:t>
            </a:r>
            <a:r>
              <a:rPr lang="it-IT" sz="1800" dirty="0">
                <a:solidFill>
                  <a:schemeClr val="tx2"/>
                </a:solidFill>
              </a:rPr>
              <a:t> e la </a:t>
            </a:r>
            <a:r>
              <a:rPr lang="it-IT" sz="1800" b="1" dirty="0">
                <a:solidFill>
                  <a:srgbClr val="C00000"/>
                </a:solidFill>
              </a:rPr>
              <a:t>formazione</a:t>
            </a:r>
            <a:r>
              <a:rPr lang="it-IT" sz="1800" dirty="0">
                <a:solidFill>
                  <a:schemeClr val="tx2"/>
                </a:solidFill>
              </a:rPr>
              <a:t>, individuati come </a:t>
            </a:r>
            <a:r>
              <a:rPr lang="it-IT" sz="1800" u="sng" dirty="0">
                <a:solidFill>
                  <a:schemeClr val="tx2"/>
                </a:solidFill>
              </a:rPr>
              <a:t>sostenibili e opportuni </a:t>
            </a:r>
            <a:r>
              <a:rPr lang="it-IT" sz="1800" dirty="0">
                <a:solidFill>
                  <a:schemeClr val="tx2"/>
                </a:solidFill>
              </a:rPr>
              <a:t>anche sulla base degli </a:t>
            </a:r>
            <a:r>
              <a:rPr lang="it-IT" sz="1800" b="1" dirty="0">
                <a:solidFill>
                  <a:srgbClr val="C00000"/>
                </a:solidFill>
              </a:rPr>
              <a:t>ISO</a:t>
            </a:r>
            <a:r>
              <a:rPr lang="it-IT" sz="1800" dirty="0">
                <a:solidFill>
                  <a:schemeClr val="tx2"/>
                </a:solidFill>
              </a:rPr>
              <a:t> (Indicatori di Sviluppo Organizzativo, vedi dopo) [</a:t>
            </a:r>
            <a:r>
              <a:rPr lang="it-IT" sz="1800" b="1" dirty="0">
                <a:solidFill>
                  <a:srgbClr val="C00000"/>
                </a:solidFill>
              </a:rPr>
              <a:t>sinergia ING PSI</a:t>
            </a:r>
            <a:r>
              <a:rPr lang="it-IT" sz="1800" dirty="0">
                <a:solidFill>
                  <a:schemeClr val="tx2"/>
                </a:solidFill>
              </a:rPr>
              <a:t>].</a:t>
            </a:r>
          </a:p>
          <a:p>
            <a:pPr marL="0" indent="0" algn="just">
              <a:spcBef>
                <a:spcPts val="600"/>
              </a:spcBef>
              <a:buNone/>
            </a:pPr>
            <a:endParaRPr lang="it-IT" sz="1800" u="sng" dirty="0">
              <a:solidFill>
                <a:schemeClr val="tx2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C1B293B5-972B-4DB0-A1CD-3E9A7AA3E915}"/>
              </a:ext>
            </a:extLst>
          </p:cNvPr>
          <p:cNvSpPr txBox="1"/>
          <p:nvPr/>
        </p:nvSpPr>
        <p:spPr>
          <a:xfrm rot="16200000">
            <a:off x="-2045757" y="3354744"/>
            <a:ext cx="4681059" cy="369332"/>
          </a:xfrm>
          <a:prstGeom prst="rect">
            <a:avLst/>
          </a:prstGeom>
          <a:solidFill>
            <a:schemeClr val="accent6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INGEGNERIA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6EFFDF0-0E44-43FA-9AD3-4AB98AC98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931" y="1515"/>
            <a:ext cx="1267820" cy="114466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7CFF353-5416-4063-8812-9BF37EB09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4620" y="2641455"/>
            <a:ext cx="2742167" cy="2743026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5355F3C-B8F5-44C0-A881-700FC2B894E0}"/>
              </a:ext>
            </a:extLst>
          </p:cNvPr>
          <p:cNvSpPr txBox="1"/>
          <p:nvPr/>
        </p:nvSpPr>
        <p:spPr>
          <a:xfrm>
            <a:off x="650146" y="1526525"/>
            <a:ext cx="8074403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33062">
              <a:lnSpc>
                <a:spcPct val="90000"/>
              </a:lnSpc>
              <a:spcBef>
                <a:spcPts val="692"/>
              </a:spcBef>
            </a:pPr>
            <a:r>
              <a:rPr lang="en-GB" sz="2800" b="1" dirty="0">
                <a:solidFill>
                  <a:srgbClr val="C00000"/>
                </a:solidFill>
              </a:rPr>
              <a:t>Focus: </a:t>
            </a:r>
            <a:r>
              <a:rPr lang="it-IT" sz="2800" b="1" dirty="0">
                <a:solidFill>
                  <a:srgbClr val="C00000"/>
                </a:solidFill>
              </a:rPr>
              <a:t>Implementazione dell’analisi generativa con approccio integrato FTA e GEMS </a:t>
            </a:r>
          </a:p>
        </p:txBody>
      </p:sp>
      <p:sp>
        <p:nvSpPr>
          <p:cNvPr id="4" name="Rettangolo 3"/>
          <p:cNvSpPr/>
          <p:nvPr/>
        </p:nvSpPr>
        <p:spPr>
          <a:xfrm>
            <a:off x="713065" y="5631430"/>
            <a:ext cx="80737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it-IT" u="sng" dirty="0">
                <a:solidFill>
                  <a:schemeClr val="tx2"/>
                </a:solidFill>
              </a:rPr>
              <a:t>La formazione tecnica è sviluppata in collaborazione con la componente PSI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30858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9132B35-69E4-453A-BE33-BE686F247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286" y="742491"/>
            <a:ext cx="3296701" cy="292726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3C72911-50FB-458F-A43F-DA3519FEF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987" y="1968290"/>
            <a:ext cx="3888197" cy="165261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ABA620C-A160-49B1-BD2F-1C5A80D2CB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86" y="3779960"/>
            <a:ext cx="4027598" cy="96567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AA22424-E503-41D8-88CD-66866C2014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180" y="3764589"/>
            <a:ext cx="4129855" cy="98104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B2A973F-51EC-4DF7-90F7-6BB3254EF3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439" y="4881992"/>
            <a:ext cx="8471093" cy="997947"/>
          </a:xfrm>
          <a:prstGeom prst="rect">
            <a:avLst/>
          </a:prstGeom>
        </p:spPr>
      </p:pic>
      <p:sp>
        <p:nvSpPr>
          <p:cNvPr id="12" name="Sottotitolo 2">
            <a:extLst>
              <a:ext uri="{FF2B5EF4-FFF2-40B4-BE49-F238E27FC236}">
                <a16:creationId xmlns:a16="http://schemas.microsoft.com/office/drawing/2014/main" id="{660C49B8-8A92-4F0D-9D7B-483A5F6561F0}"/>
              </a:ext>
            </a:extLst>
          </p:cNvPr>
          <p:cNvSpPr txBox="1">
            <a:spLocks/>
          </p:cNvSpPr>
          <p:nvPr/>
        </p:nvSpPr>
        <p:spPr>
          <a:xfrm>
            <a:off x="942975" y="1146175"/>
            <a:ext cx="7897537" cy="88033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800" b="1" dirty="0">
                <a:solidFill>
                  <a:srgbClr val="C00000"/>
                </a:solidFill>
              </a:rPr>
              <a:t>Analisi dei singoli EP</a:t>
            </a:r>
            <a:endParaRPr lang="en-GB" b="1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1FA7F1E-8D4E-4075-BF4C-80599DB363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CED5793-6B57-4FB1-85DB-A18C2F230D29}"/>
              </a:ext>
            </a:extLst>
          </p:cNvPr>
          <p:cNvSpPr txBox="1"/>
          <p:nvPr/>
        </p:nvSpPr>
        <p:spPr>
          <a:xfrm rot="16200000">
            <a:off x="-2045757" y="3354744"/>
            <a:ext cx="4681059" cy="369332"/>
          </a:xfrm>
          <a:prstGeom prst="rect">
            <a:avLst/>
          </a:prstGeom>
          <a:solidFill>
            <a:schemeClr val="accent6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INGEGNERIA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BABFAF92-E9C1-42E7-93DF-3B65801040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8931" y="1515"/>
            <a:ext cx="1267820" cy="114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801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ttotitolo 2">
            <a:extLst>
              <a:ext uri="{FF2B5EF4-FFF2-40B4-BE49-F238E27FC236}">
                <a16:creationId xmlns:a16="http://schemas.microsoft.com/office/drawing/2014/main" id="{660C49B8-8A92-4F0D-9D7B-483A5F6561F0}"/>
              </a:ext>
            </a:extLst>
          </p:cNvPr>
          <p:cNvSpPr txBox="1">
            <a:spLocks/>
          </p:cNvSpPr>
          <p:nvPr/>
        </p:nvSpPr>
        <p:spPr>
          <a:xfrm>
            <a:off x="527567" y="1146175"/>
            <a:ext cx="8312946" cy="88033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1" dirty="0">
                <a:solidFill>
                  <a:srgbClr val="C00000"/>
                </a:solidFill>
              </a:rPr>
              <a:t>Introduzione di </a:t>
            </a:r>
            <a:r>
              <a:rPr lang="it-IT" sz="2400" b="1" dirty="0" err="1">
                <a:solidFill>
                  <a:srgbClr val="C00000"/>
                </a:solidFill>
              </a:rPr>
              <a:t>Macroindicatori</a:t>
            </a:r>
            <a:r>
              <a:rPr lang="it-IT" sz="2400" b="1" dirty="0">
                <a:solidFill>
                  <a:srgbClr val="C00000"/>
                </a:solidFill>
              </a:rPr>
              <a:t> </a:t>
            </a:r>
            <a:r>
              <a:rPr lang="it-IT" sz="2400" b="1" dirty="0" smtClean="0">
                <a:solidFill>
                  <a:srgbClr val="C00000"/>
                </a:solidFill>
              </a:rPr>
              <a:t>HOF </a:t>
            </a:r>
            <a:r>
              <a:rPr lang="it-IT" sz="2400" b="1" dirty="0">
                <a:solidFill>
                  <a:srgbClr val="C00000"/>
                </a:solidFill>
              </a:rPr>
              <a:t>nel sistema di monitoraggio</a:t>
            </a:r>
            <a:endParaRPr lang="en-GB" sz="1800" b="1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1FA7F1E-8D4E-4075-BF4C-80599DB36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153D4AE-2C69-4045-963A-D1A6BA29B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286" y="1705230"/>
            <a:ext cx="7810264" cy="2420159"/>
          </a:xfrm>
          <a:prstGeom prst="rect">
            <a:avLst/>
          </a:prstGeom>
        </p:spPr>
      </p:pic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26B58297-BFFA-4067-AA18-0FAAA0E53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645943"/>
              </p:ext>
            </p:extLst>
          </p:nvPr>
        </p:nvGraphicFramePr>
        <p:xfrm>
          <a:off x="527567" y="4125388"/>
          <a:ext cx="8331320" cy="1142896"/>
        </p:xfrm>
        <a:graphic>
          <a:graphicData uri="http://schemas.openxmlformats.org/drawingml/2006/table">
            <a:tbl>
              <a:tblPr/>
              <a:tblGrid>
                <a:gridCol w="586858">
                  <a:extLst>
                    <a:ext uri="{9D8B030D-6E8A-4147-A177-3AD203B41FA5}">
                      <a16:colId xmlns:a16="http://schemas.microsoft.com/office/drawing/2014/main" val="1931672651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718585808"/>
                    </a:ext>
                  </a:extLst>
                </a:gridCol>
                <a:gridCol w="400050">
                  <a:extLst>
                    <a:ext uri="{9D8B030D-6E8A-4147-A177-3AD203B41FA5}">
                      <a16:colId xmlns:a16="http://schemas.microsoft.com/office/drawing/2014/main" val="3628453316"/>
                    </a:ext>
                  </a:extLst>
                </a:gridCol>
                <a:gridCol w="428625">
                  <a:extLst>
                    <a:ext uri="{9D8B030D-6E8A-4147-A177-3AD203B41FA5}">
                      <a16:colId xmlns:a16="http://schemas.microsoft.com/office/drawing/2014/main" val="2923248688"/>
                    </a:ext>
                  </a:extLst>
                </a:gridCol>
                <a:gridCol w="390525">
                  <a:extLst>
                    <a:ext uri="{9D8B030D-6E8A-4147-A177-3AD203B41FA5}">
                      <a16:colId xmlns:a16="http://schemas.microsoft.com/office/drawing/2014/main" val="398426567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632466064"/>
                    </a:ext>
                  </a:extLst>
                </a:gridCol>
                <a:gridCol w="386004">
                  <a:extLst>
                    <a:ext uri="{9D8B030D-6E8A-4147-A177-3AD203B41FA5}">
                      <a16:colId xmlns:a16="http://schemas.microsoft.com/office/drawing/2014/main" val="2168960397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3625257241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4177303290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126689472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4213821289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425104486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2849640385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2555780995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397978617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2657918116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2208930933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3162075323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220877039"/>
                    </a:ext>
                  </a:extLst>
                </a:gridCol>
                <a:gridCol w="416566">
                  <a:extLst>
                    <a:ext uri="{9D8B030D-6E8A-4147-A177-3AD203B41FA5}">
                      <a16:colId xmlns:a16="http://schemas.microsoft.com/office/drawing/2014/main" val="4415078"/>
                    </a:ext>
                  </a:extLst>
                </a:gridCol>
              </a:tblGrid>
              <a:tr h="28572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I_ATT</a:t>
                      </a:r>
                    </a:p>
                  </a:txBody>
                  <a:tcPr marL="5894" marR="5894" marT="589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EPE-01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EPE-03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EPE-04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EPE-05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EPE-06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EPE-08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EPE-10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EPE-11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EPE-12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EPE-17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EPE-18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EPE-19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EPE-24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EPE-28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EPE-29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EPE-34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EPE-35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EPE-62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EPE-65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330866"/>
                  </a:ext>
                </a:extLst>
              </a:tr>
              <a:tr h="28572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I_MEM</a:t>
                      </a:r>
                    </a:p>
                  </a:txBody>
                  <a:tcPr marL="5894" marR="5894" marT="589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EPE-30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EPE-31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EPE-38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519587"/>
                  </a:ext>
                </a:extLst>
              </a:tr>
              <a:tr h="28572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I_ATT+V</a:t>
                      </a:r>
                    </a:p>
                  </a:txBody>
                  <a:tcPr marL="5894" marR="5894" marT="589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EPE-02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EPE-13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EPE-14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EPE-15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EPE-21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EPE-22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EPE-25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EPE-32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EPE-61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513464"/>
                  </a:ext>
                </a:extLst>
              </a:tr>
              <a:tr h="28572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I_V</a:t>
                      </a:r>
                    </a:p>
                  </a:txBody>
                  <a:tcPr marL="5894" marR="5894" marT="589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EPE-20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EPE-23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EPE-26</a:t>
                      </a:r>
                    </a:p>
                  </a:txBody>
                  <a:tcPr marL="5894" marR="5894" marT="5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4" marR="5894" marT="58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2157003"/>
                  </a:ext>
                </a:extLst>
              </a:tr>
            </a:tbl>
          </a:graphicData>
        </a:graphic>
      </p:graphicFrame>
      <p:sp>
        <p:nvSpPr>
          <p:cNvPr id="8" name="Rettangolo 7">
            <a:extLst>
              <a:ext uri="{FF2B5EF4-FFF2-40B4-BE49-F238E27FC236}">
                <a16:creationId xmlns:a16="http://schemas.microsoft.com/office/drawing/2014/main" id="{6C9B408A-73F4-4560-A352-4C54DA5823AB}"/>
              </a:ext>
            </a:extLst>
          </p:cNvPr>
          <p:cNvSpPr/>
          <p:nvPr/>
        </p:nvSpPr>
        <p:spPr>
          <a:xfrm>
            <a:off x="1104900" y="4697835"/>
            <a:ext cx="360901" cy="2936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E56B788-81FB-4F56-B7EA-A6A887D8DFD7}"/>
              </a:ext>
            </a:extLst>
          </p:cNvPr>
          <p:cNvSpPr/>
          <p:nvPr/>
        </p:nvSpPr>
        <p:spPr>
          <a:xfrm>
            <a:off x="1048624" y="2963444"/>
            <a:ext cx="7495301" cy="1321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968D7CE-5479-47D4-BD5B-6FF88B7CBF3A}"/>
              </a:ext>
            </a:extLst>
          </p:cNvPr>
          <p:cNvSpPr txBox="1"/>
          <p:nvPr/>
        </p:nvSpPr>
        <p:spPr>
          <a:xfrm rot="16200000">
            <a:off x="-2045757" y="3354744"/>
            <a:ext cx="4681059" cy="369332"/>
          </a:xfrm>
          <a:prstGeom prst="rect">
            <a:avLst/>
          </a:prstGeom>
          <a:solidFill>
            <a:schemeClr val="accent6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INGEGNERIA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1026054D-4736-4CBE-9659-D8FF6CFDC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931" y="1515"/>
            <a:ext cx="1267820" cy="114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38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50"/>
            <a:ext cx="9144000" cy="630555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222951"/>
            <a:ext cx="3722563" cy="71437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A20E0C71-A7C3-4F61-9B75-037C235631DF}"/>
              </a:ext>
            </a:extLst>
          </p:cNvPr>
          <p:cNvSpPr txBox="1"/>
          <p:nvPr/>
        </p:nvSpPr>
        <p:spPr>
          <a:xfrm>
            <a:off x="3653405" y="1005959"/>
            <a:ext cx="21014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dirty="0">
                <a:solidFill>
                  <a:srgbClr val="C00000"/>
                </a:solidFill>
              </a:rPr>
              <a:t>FLOW-CHART SEW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5851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 rot="16200000">
            <a:off x="-1955225" y="3818690"/>
            <a:ext cx="4596249" cy="369332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PSICOLOGIA DELLE ORGANIZZAZIONI</a:t>
            </a:r>
          </a:p>
        </p:txBody>
      </p:sp>
      <p:sp>
        <p:nvSpPr>
          <p:cNvPr id="7" name="Sottotitolo 2"/>
          <p:cNvSpPr txBox="1">
            <a:spLocks/>
          </p:cNvSpPr>
          <p:nvPr/>
        </p:nvSpPr>
        <p:spPr>
          <a:xfrm>
            <a:off x="654908" y="899226"/>
            <a:ext cx="8377881" cy="550157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b="1" dirty="0">
                <a:solidFill>
                  <a:srgbClr val="FF0000"/>
                </a:solidFill>
              </a:rPr>
              <a:t>INTERVENTO PER LO SVILUPPO DELLA CULTURA DELLA SICUREZZA</a:t>
            </a:r>
          </a:p>
          <a:p>
            <a:pPr algn="ctr"/>
            <a:r>
              <a:rPr lang="it-IT" b="1" dirty="0">
                <a:solidFill>
                  <a:srgbClr val="FF0000"/>
                </a:solidFill>
              </a:rPr>
              <a:t>IN AMBITO FERROVIARIO</a:t>
            </a:r>
          </a:p>
          <a:p>
            <a:r>
              <a:rPr lang="it-IT" b="1" u="sng" dirty="0">
                <a:solidFill>
                  <a:srgbClr val="FF0000"/>
                </a:solidFill>
              </a:rPr>
              <a:t> </a:t>
            </a:r>
            <a:r>
              <a:rPr lang="it-IT" sz="1600" b="1" u="sng" dirty="0">
                <a:solidFill>
                  <a:srgbClr val="FF0000"/>
                </a:solidFill>
              </a:rPr>
              <a:t>VALUTAZIONE PRELIMINARE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dirty="0"/>
              <a:t>Offre al management una </a:t>
            </a:r>
            <a:r>
              <a:rPr lang="it-IT" b="1" u="sng" dirty="0"/>
              <a:t>visione di sintesi </a:t>
            </a:r>
            <a:r>
              <a:rPr lang="it-IT" dirty="0"/>
              <a:t>su: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800" b="1" dirty="0"/>
              <a:t>Rapporto fattore umano - organizzazione - sicurezza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it-IT" sz="1800" b="1" dirty="0"/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600" b="1" dirty="0">
                <a:solidFill>
                  <a:srgbClr val="FF0000"/>
                </a:solidFill>
              </a:rPr>
              <a:t>PASSAGGI</a:t>
            </a:r>
            <a:endParaRPr lang="it-IT" sz="1600" dirty="0"/>
          </a:p>
          <a:p>
            <a:pPr marL="342900" indent="-342900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it-IT" sz="1600" dirty="0"/>
              <a:t>incontro iniziale con il management dedicato alla sicurezza;</a:t>
            </a:r>
          </a:p>
          <a:p>
            <a:pPr marL="342900" indent="-342900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it-IT" sz="1600" dirty="0"/>
              <a:t>Scheda di rilevazione </a:t>
            </a:r>
            <a:r>
              <a:rPr lang="it-IT" sz="1600" b="1" dirty="0"/>
              <a:t>anonima online </a:t>
            </a:r>
            <a:r>
              <a:rPr lang="it-IT" sz="1600" dirty="0"/>
              <a:t>per il management e un gruppo di operatori a rischio di comportamento insicuro (su indicazione del management); </a:t>
            </a:r>
          </a:p>
          <a:p>
            <a:pPr marL="342900" indent="-342900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it-IT" sz="1600" dirty="0"/>
              <a:t>Rilevazione lato tecnico;</a:t>
            </a:r>
          </a:p>
          <a:p>
            <a:pPr marL="342900" indent="-342900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it-IT" sz="1600" dirty="0"/>
              <a:t>Incontro on line di restituzione dei risultati; </a:t>
            </a:r>
          </a:p>
          <a:p>
            <a:pPr marL="342900" indent="-342900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it-IT" sz="1600" dirty="0"/>
              <a:t>Definizione in collaborazione con il management </a:t>
            </a:r>
            <a:r>
              <a:rPr lang="it-IT" sz="1600" u="sng" dirty="0"/>
              <a:t>dell’eventuale</a:t>
            </a:r>
            <a:r>
              <a:rPr lang="it-IT" sz="1600" dirty="0"/>
              <a:t> intervento a favore dello sviluppo della cultura della sicurezza per il potenziamento dell’SGSE da definirsi secondo le aree descritte nella prossima slide.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endParaRPr lang="it-IT" sz="1600" dirty="0"/>
          </a:p>
          <a:p>
            <a:pPr marL="0" indent="0" algn="just">
              <a:buFont typeface="Calibri" panose="020F0502020204030204" pitchFamily="34" charset="0"/>
              <a:buNone/>
            </a:pPr>
            <a:endParaRPr lang="it-IT" sz="16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</a:endParaRPr>
          </a:p>
          <a:p>
            <a:endParaRPr lang="en-GB" b="1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7752"/>
            <a:ext cx="1085849" cy="98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59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 rot="16200000">
            <a:off x="-1955225" y="3818690"/>
            <a:ext cx="4596249" cy="369332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PSICOLOGIA DELLE ORGANIZZAZIONI</a:t>
            </a:r>
          </a:p>
        </p:txBody>
      </p:sp>
      <p:sp>
        <p:nvSpPr>
          <p:cNvPr id="7" name="Sottotitolo 2"/>
          <p:cNvSpPr txBox="1">
            <a:spLocks/>
          </p:cNvSpPr>
          <p:nvPr/>
        </p:nvSpPr>
        <p:spPr>
          <a:xfrm>
            <a:off x="654908" y="964734"/>
            <a:ext cx="8377881" cy="515666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b="1" dirty="0">
                <a:solidFill>
                  <a:srgbClr val="FF0000"/>
                </a:solidFill>
              </a:rPr>
              <a:t>INTERVENTO PER LO SVILUPPO DELLA CULTURA DELLA SICUREZZA</a:t>
            </a:r>
          </a:p>
          <a:p>
            <a:pPr algn="ctr"/>
            <a:r>
              <a:rPr lang="it-IT" b="1" dirty="0">
                <a:solidFill>
                  <a:srgbClr val="FF0000"/>
                </a:solidFill>
              </a:rPr>
              <a:t>IN AMBITO FERROVIARIO</a:t>
            </a:r>
          </a:p>
          <a:p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sz="1600" b="1" u="sng" dirty="0">
                <a:solidFill>
                  <a:srgbClr val="FF0000"/>
                </a:solidFill>
              </a:rPr>
              <a:t>VALUTAZIONE PRELIMINARE  </a:t>
            </a:r>
            <a:endParaRPr lang="it-IT" sz="1600" b="1" u="sng" dirty="0">
              <a:solidFill>
                <a:srgbClr val="C00000"/>
              </a:solidFill>
            </a:endParaRPr>
          </a:p>
          <a:p>
            <a:pPr algn="ctr"/>
            <a:r>
              <a:rPr lang="it-IT" b="1" dirty="0">
                <a:solidFill>
                  <a:srgbClr val="FF0000"/>
                </a:solidFill>
              </a:rPr>
              <a:t>INDIVIDUAZIONE DEGLI AMBITI DI </a:t>
            </a:r>
            <a:r>
              <a:rPr lang="it-IT" b="1" u="sng" dirty="0">
                <a:solidFill>
                  <a:srgbClr val="FF0000"/>
                </a:solidFill>
              </a:rPr>
              <a:t>POTENZIALE</a:t>
            </a:r>
            <a:r>
              <a:rPr lang="it-IT" b="1" dirty="0">
                <a:solidFill>
                  <a:srgbClr val="FF0000"/>
                </a:solidFill>
              </a:rPr>
              <a:t> INTERVENTO</a:t>
            </a:r>
          </a:p>
          <a:p>
            <a:pPr marL="342900" indent="-342900">
              <a:lnSpc>
                <a:spcPct val="2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Fattore Umano Organizzazione (</a:t>
            </a:r>
            <a:r>
              <a:rPr lang="it-IT" b="1" dirty="0" smtClean="0">
                <a:solidFill>
                  <a:schemeClr val="tx2"/>
                </a:solidFill>
              </a:rPr>
              <a:t>HOF-ERA</a:t>
            </a:r>
            <a:r>
              <a:rPr lang="it-IT" b="1" dirty="0">
                <a:solidFill>
                  <a:schemeClr val="tx2"/>
                </a:solidFill>
              </a:rPr>
              <a:t>)</a:t>
            </a:r>
          </a:p>
          <a:p>
            <a:pPr marL="342900" indent="-342900">
              <a:lnSpc>
                <a:spcPct val="2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Sviluppo della Cultura della Sicurezza</a:t>
            </a:r>
          </a:p>
          <a:p>
            <a:pPr marL="342900" indent="-342900">
              <a:lnSpc>
                <a:spcPct val="2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Formazione alla gestione della cultura della sicurezza</a:t>
            </a:r>
          </a:p>
          <a:p>
            <a:pPr marL="342900" indent="-342900">
              <a:lnSpc>
                <a:spcPct val="2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Promozione della Just culture (indicazioni ERA)</a:t>
            </a:r>
          </a:p>
          <a:p>
            <a:pPr marL="0" indent="0" algn="just">
              <a:buFont typeface="Calibri" panose="020F0502020204030204" pitchFamily="34" charset="0"/>
              <a:buNone/>
            </a:pPr>
            <a:endParaRPr lang="it-IT" sz="16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</a:endParaRPr>
          </a:p>
          <a:p>
            <a:endParaRPr lang="en-GB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B9EABB9-8F98-466B-A490-69F579CBA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7752"/>
            <a:ext cx="1085849" cy="98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3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 rot="16200000">
            <a:off x="-1955225" y="3818690"/>
            <a:ext cx="4596249" cy="369332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PSICOLOGIA DELLE ORGANIZZAZIONI</a:t>
            </a:r>
          </a:p>
        </p:txBody>
      </p:sp>
      <p:sp>
        <p:nvSpPr>
          <p:cNvPr id="7" name="Sottotitolo 2"/>
          <p:cNvSpPr txBox="1">
            <a:spLocks/>
          </p:cNvSpPr>
          <p:nvPr/>
        </p:nvSpPr>
        <p:spPr>
          <a:xfrm>
            <a:off x="654908" y="899226"/>
            <a:ext cx="8377881" cy="540225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b="1" dirty="0">
                <a:solidFill>
                  <a:srgbClr val="FF0000"/>
                </a:solidFill>
              </a:rPr>
              <a:t>INTERVENTO PER LO SVILUPPO DELLA CULTURA DELLA SICUREZZA</a:t>
            </a:r>
          </a:p>
          <a:p>
            <a:pPr algn="ctr"/>
            <a:r>
              <a:rPr lang="it-IT" b="1" dirty="0">
                <a:solidFill>
                  <a:srgbClr val="FF0000"/>
                </a:solidFill>
              </a:rPr>
              <a:t>IN AMBITO FERROVIARIO</a:t>
            </a:r>
          </a:p>
          <a:p>
            <a:r>
              <a:rPr lang="it-IT" b="1" u="sng" dirty="0">
                <a:solidFill>
                  <a:srgbClr val="FF0000"/>
                </a:solidFill>
              </a:rPr>
              <a:t> </a:t>
            </a:r>
            <a:r>
              <a:rPr lang="it-IT" sz="1600" b="1" u="sng" dirty="0">
                <a:solidFill>
                  <a:srgbClr val="FF0000"/>
                </a:solidFill>
              </a:rPr>
              <a:t>PROCESSO DI INTERVENTO PER LA SPECIFICA IF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it-IT" sz="1600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it-IT" sz="1600" b="1" dirty="0">
                <a:solidFill>
                  <a:schemeClr val="tx2"/>
                </a:solidFill>
              </a:rPr>
              <a:t>Focus </a:t>
            </a:r>
            <a:r>
              <a:rPr lang="it-IT" sz="1600" b="1" dirty="0" err="1">
                <a:solidFill>
                  <a:schemeClr val="tx2"/>
                </a:solidFill>
              </a:rPr>
              <a:t>Groups</a:t>
            </a:r>
            <a:r>
              <a:rPr lang="it-IT" sz="1600" b="1" dirty="0">
                <a:solidFill>
                  <a:schemeClr val="tx2"/>
                </a:solidFill>
              </a:rPr>
              <a:t>: riguardano tutti i livelli di responsabilità organizzativa </a:t>
            </a:r>
            <a:r>
              <a:rPr lang="it-IT" sz="1600" b="1" dirty="0">
                <a:solidFill>
                  <a:schemeClr val="tx2"/>
                </a:solidFill>
                <a:sym typeface="Wingdings" pitchFamily="2" charset="2"/>
              </a:rPr>
              <a:t></a:t>
            </a:r>
            <a:r>
              <a:rPr lang="it-IT" sz="1600" b="1" dirty="0">
                <a:solidFill>
                  <a:schemeClr val="tx2"/>
                </a:solidFill>
              </a:rPr>
              <a:t> </a:t>
            </a:r>
            <a:r>
              <a:rPr lang="it-IT" sz="1600" dirty="0">
                <a:solidFill>
                  <a:schemeClr val="tx2"/>
                </a:solidFill>
              </a:rPr>
              <a:t>campioni statisticamente rappresentativi dei Gruppi Omogenei di Lavoratori (GOL) 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it-IT" sz="1600" dirty="0">
                <a:solidFill>
                  <a:schemeClr val="tx2"/>
                </a:solidFill>
              </a:rPr>
              <a:t>	- </a:t>
            </a:r>
            <a:r>
              <a:rPr lang="it-IT" sz="1600" dirty="0" smtClean="0">
                <a:solidFill>
                  <a:schemeClr val="tx2"/>
                </a:solidFill>
              </a:rPr>
              <a:t>centrati </a:t>
            </a:r>
            <a:r>
              <a:rPr lang="it-IT" sz="1600" dirty="0">
                <a:solidFill>
                  <a:schemeClr val="tx2"/>
                </a:solidFill>
              </a:rPr>
              <a:t>sull’analisi del </a:t>
            </a:r>
            <a:r>
              <a:rPr lang="it-IT" sz="1600" b="1" dirty="0">
                <a:solidFill>
                  <a:schemeClr val="tx2"/>
                </a:solidFill>
              </a:rPr>
              <a:t>rapporto tra lavoratori ed organizzazione </a:t>
            </a:r>
            <a:r>
              <a:rPr lang="it-IT" sz="1600" dirty="0">
                <a:solidFill>
                  <a:schemeClr val="tx2"/>
                </a:solidFill>
              </a:rPr>
              <a:t>che generano le 	</a:t>
            </a:r>
            <a:r>
              <a:rPr lang="it-IT" sz="1600" b="1" dirty="0">
                <a:solidFill>
                  <a:schemeClr val="tx2"/>
                </a:solidFill>
              </a:rPr>
              <a:t>rappresentazioni condivise </a:t>
            </a:r>
            <a:r>
              <a:rPr lang="it-IT" sz="1600" dirty="0">
                <a:solidFill>
                  <a:schemeClr val="tx2"/>
                </a:solidFill>
              </a:rPr>
              <a:t>del contesto e i </a:t>
            </a:r>
            <a:r>
              <a:rPr lang="it-IT" sz="1600" b="1" dirty="0">
                <a:solidFill>
                  <a:schemeClr val="tx2"/>
                </a:solidFill>
              </a:rPr>
              <a:t>REPERTORI CULTURALI SPECIFICI</a:t>
            </a:r>
            <a:r>
              <a:rPr lang="it-IT" sz="1600" dirty="0">
                <a:solidFill>
                  <a:schemeClr val="tx2"/>
                </a:solidFill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endParaRPr lang="it-IT" sz="1600" b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600" b="1" dirty="0">
                <a:solidFill>
                  <a:schemeClr val="tx2"/>
                </a:solidFill>
              </a:rPr>
              <a:t>2. Somministrazione ed analisi dati del </a:t>
            </a:r>
            <a:r>
              <a:rPr lang="it-IT" sz="1600" b="1" dirty="0" err="1">
                <a:solidFill>
                  <a:schemeClr val="tx2"/>
                </a:solidFill>
              </a:rPr>
              <a:t>QE_HFRr</a:t>
            </a:r>
            <a:r>
              <a:rPr lang="it-IT" sz="1600" b="1" dirty="0">
                <a:solidFill>
                  <a:schemeClr val="tx2"/>
                </a:solidFill>
              </a:rPr>
              <a:t> + ICE</a:t>
            </a:r>
            <a:endParaRPr lang="it-IT" sz="16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600" dirty="0">
                <a:solidFill>
                  <a:schemeClr val="tx2"/>
                </a:solidFill>
              </a:rPr>
              <a:t>Area Sicurezza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600" dirty="0">
                <a:solidFill>
                  <a:schemeClr val="tx2"/>
                </a:solidFill>
              </a:rPr>
              <a:t>Area Affidabilità organizzativa rispetto alla Sicurezza;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600" dirty="0">
                <a:solidFill>
                  <a:schemeClr val="tx2"/>
                </a:solidFill>
              </a:rPr>
              <a:t>Area rapporto del con l’organizzazione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600" dirty="0">
                <a:solidFill>
                  <a:schemeClr val="tx2"/>
                </a:solidFill>
              </a:rPr>
              <a:t>Area Sviluppo della Cultura della Sicurezza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600" dirty="0">
                <a:solidFill>
                  <a:schemeClr val="tx2"/>
                </a:solidFill>
              </a:rPr>
              <a:t>Indice di Competenza Emotiva (in ambito sicurezza)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it-IT" sz="1600" dirty="0">
              <a:solidFill>
                <a:schemeClr val="tx2"/>
              </a:solidFill>
            </a:endParaRPr>
          </a:p>
          <a:p>
            <a:pPr>
              <a:spcBef>
                <a:spcPts val="200"/>
              </a:spcBef>
            </a:pPr>
            <a:endParaRPr lang="it-IT" sz="1600" dirty="0"/>
          </a:p>
          <a:p>
            <a:pPr algn="just"/>
            <a:endParaRPr lang="it-IT" sz="1600" dirty="0">
              <a:solidFill>
                <a:schemeClr val="tx2"/>
              </a:solidFill>
            </a:endParaRPr>
          </a:p>
          <a:p>
            <a:pPr marL="0" indent="0" algn="just">
              <a:buFont typeface="Calibri" panose="020F0502020204030204" pitchFamily="34" charset="0"/>
              <a:buNone/>
            </a:pPr>
            <a:endParaRPr lang="it-IT" sz="16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</a:endParaRPr>
          </a:p>
          <a:p>
            <a:endParaRPr lang="en-GB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DE80942-BB4F-4C71-827B-68730376B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7752"/>
            <a:ext cx="1085849" cy="98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41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 rot="16200000">
            <a:off x="-1955225" y="3818690"/>
            <a:ext cx="4596249" cy="369332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PSICOLOGIA DELLE ORGANIZZAZIONI</a:t>
            </a:r>
          </a:p>
        </p:txBody>
      </p:sp>
      <p:sp>
        <p:nvSpPr>
          <p:cNvPr id="7" name="Sottotitolo 2"/>
          <p:cNvSpPr txBox="1">
            <a:spLocks/>
          </p:cNvSpPr>
          <p:nvPr/>
        </p:nvSpPr>
        <p:spPr>
          <a:xfrm>
            <a:off x="654908" y="981512"/>
            <a:ext cx="8489092" cy="14848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b="1" dirty="0">
                <a:solidFill>
                  <a:srgbClr val="FF0000"/>
                </a:solidFill>
              </a:rPr>
              <a:t>INTERVENTO PER LO SVILUPPO DELLA CULTURA DELLA SICUREZZA</a:t>
            </a:r>
          </a:p>
          <a:p>
            <a:pPr algn="ctr"/>
            <a:r>
              <a:rPr lang="it-IT" b="1" dirty="0">
                <a:solidFill>
                  <a:srgbClr val="FF0000"/>
                </a:solidFill>
              </a:rPr>
              <a:t>IN AMBITO FERROVIARIO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it-IT" sz="1600" b="1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800" b="1" u="sng" dirty="0">
                <a:solidFill>
                  <a:srgbClr val="FF0000"/>
                </a:solidFill>
              </a:rPr>
              <a:t>Output questionario</a:t>
            </a:r>
            <a:endParaRPr lang="it-IT" sz="18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</a:endParaRPr>
          </a:p>
          <a:p>
            <a:endParaRPr lang="en-GB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E99B8BC-67E1-4C2B-A0E6-B1E83EE8E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7752"/>
            <a:ext cx="1085849" cy="98405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A97A52B-1927-4A79-8DA8-E18E775CC0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354" y="2984876"/>
            <a:ext cx="811530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82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 rot="16200000">
            <a:off x="-1955225" y="3818690"/>
            <a:ext cx="4596249" cy="369332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PSICOLOGIA DELLE ORGANIZZAZIONI</a:t>
            </a:r>
          </a:p>
        </p:txBody>
      </p:sp>
      <p:sp>
        <p:nvSpPr>
          <p:cNvPr id="7" name="Sottotitolo 2"/>
          <p:cNvSpPr txBox="1">
            <a:spLocks/>
          </p:cNvSpPr>
          <p:nvPr/>
        </p:nvSpPr>
        <p:spPr>
          <a:xfrm>
            <a:off x="578708" y="899226"/>
            <a:ext cx="8347178" cy="540225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b="1" dirty="0">
                <a:solidFill>
                  <a:srgbClr val="FF0000"/>
                </a:solidFill>
              </a:rPr>
              <a:t>INTERVENTO PER LO SVILUPPO DELLA CULTURA DELLA SICUREZZA</a:t>
            </a:r>
          </a:p>
          <a:p>
            <a:pPr marL="0" indent="0" algn="ctr">
              <a:buNone/>
            </a:pPr>
            <a:r>
              <a:rPr lang="it-IT" b="1" dirty="0">
                <a:solidFill>
                  <a:srgbClr val="FF0000"/>
                </a:solidFill>
              </a:rPr>
              <a:t>IN AMBITO FERROVIARIO</a:t>
            </a:r>
            <a:endParaRPr lang="it-IT" sz="16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it-IT" sz="1600" b="1" u="sng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600" b="1" u="sng" dirty="0">
                <a:solidFill>
                  <a:srgbClr val="FF0000"/>
                </a:solidFill>
              </a:rPr>
              <a:t>PROCESSO DI INTERVENTO PER LA SPECIFICA IF</a:t>
            </a:r>
          </a:p>
          <a:p>
            <a:pPr marL="914400" lvl="0" indent="-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rabicPeriod" startAt="3"/>
            </a:pPr>
            <a:r>
              <a:rPr lang="it-IT" sz="1600" b="1" dirty="0">
                <a:solidFill>
                  <a:srgbClr val="FF0000"/>
                </a:solidFill>
              </a:rPr>
              <a:t>Definizione ISO </a:t>
            </a:r>
            <a:r>
              <a:rPr lang="it-IT" sz="1600" dirty="0">
                <a:solidFill>
                  <a:schemeClr val="tx2"/>
                </a:solidFill>
              </a:rPr>
              <a:t>(dai dati qualitativi e quantitativi del processo di rilevazione)</a:t>
            </a:r>
          </a:p>
          <a:p>
            <a:pPr marL="201168" lvl="1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it-IT" sz="1600" dirty="0">
                <a:solidFill>
                  <a:schemeClr val="tx2"/>
                </a:solidFill>
              </a:rPr>
              <a:t>Gli ISO prendono in considerazione: </a:t>
            </a:r>
          </a:p>
          <a:p>
            <a:pPr marL="1371600" lvl="1" indent="-9144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2"/>
                </a:solidFill>
              </a:rPr>
              <a:t>gli obiettivi dell’organizzazione, </a:t>
            </a:r>
          </a:p>
          <a:p>
            <a:pPr marL="1371600" lvl="1" indent="-9144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2"/>
                </a:solidFill>
              </a:rPr>
              <a:t>il capitale umano a disposizione, </a:t>
            </a:r>
          </a:p>
          <a:p>
            <a:pPr marL="1371600" lvl="1" indent="-9144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2"/>
                </a:solidFill>
              </a:rPr>
              <a:t>la cultura del lavoro che caratterizza l’ organizzazione;</a:t>
            </a:r>
          </a:p>
          <a:p>
            <a:pPr marL="1371600" lvl="1" indent="-9144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2"/>
                </a:solidFill>
              </a:rPr>
              <a:t>Descrivono  un percorso di sviluppo per la specifica organizzazione.</a:t>
            </a:r>
          </a:p>
          <a:p>
            <a:pPr marL="914400" lvl="0" indent="-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rabicPeriod" startAt="3"/>
            </a:pPr>
            <a:endParaRPr lang="it-IT" sz="1600" b="1" dirty="0">
              <a:solidFill>
                <a:srgbClr val="FF0000"/>
              </a:solidFill>
            </a:endParaRPr>
          </a:p>
          <a:p>
            <a:pPr marL="914400" lvl="0" indent="-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rabicPeriod" startAt="3"/>
            </a:pPr>
            <a:r>
              <a:rPr lang="it-IT" sz="1600" b="1" dirty="0">
                <a:solidFill>
                  <a:srgbClr val="FF0000"/>
                </a:solidFill>
              </a:rPr>
              <a:t>Declinazione Operativa</a:t>
            </a:r>
          </a:p>
          <a:p>
            <a:pPr marL="1371600" lvl="1" indent="-9144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2"/>
                </a:solidFill>
              </a:rPr>
              <a:t>Individuazione dell’ambito di prevenzione efficace per ogni GOL</a:t>
            </a:r>
          </a:p>
          <a:p>
            <a:pPr marL="1371600" lvl="1" indent="-9144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2"/>
                </a:solidFill>
              </a:rPr>
              <a:t>Sostegno alle strutture gestionali deputate alla Sicurezza;</a:t>
            </a:r>
          </a:p>
          <a:p>
            <a:pPr marL="1371600" lvl="1" indent="-9144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2"/>
                </a:solidFill>
              </a:rPr>
              <a:t>Processi di sviluppo della Cultura della Sicurezza;</a:t>
            </a:r>
          </a:p>
          <a:p>
            <a:pPr marL="1371600" lvl="1" indent="-9144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2"/>
                </a:solidFill>
              </a:rPr>
              <a:t>Re-test  e puntualizzazione (ciclo di Deming).</a:t>
            </a:r>
            <a:endParaRPr lang="it-IT" sz="1600" b="1" dirty="0">
              <a:solidFill>
                <a:srgbClr val="C00000"/>
              </a:solidFill>
            </a:endParaRPr>
          </a:p>
          <a:p>
            <a:pPr marL="914400" indent="-914400" algn="just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rabicPeriod" startAt="3"/>
            </a:pPr>
            <a:r>
              <a:rPr lang="it-IT" sz="1600" b="1" dirty="0">
                <a:solidFill>
                  <a:srgbClr val="FF0000"/>
                </a:solidFill>
              </a:rPr>
              <a:t>Sviluppo (ERA: </a:t>
            </a:r>
            <a:r>
              <a:rPr lang="it-IT" sz="1600" dirty="0">
                <a:solidFill>
                  <a:srgbClr val="FF0000"/>
                </a:solidFill>
              </a:rPr>
              <a:t>coinvolgimento di TUTTI gli attori organizzativi</a:t>
            </a:r>
            <a:r>
              <a:rPr lang="it-IT" sz="1600" b="1" dirty="0">
                <a:solidFill>
                  <a:srgbClr val="FF0000"/>
                </a:solidFill>
              </a:rPr>
              <a:t>)</a:t>
            </a:r>
            <a:r>
              <a:rPr lang="it-IT" sz="1600" b="1" dirty="0">
                <a:solidFill>
                  <a:srgbClr val="C00000"/>
                </a:solidFill>
              </a:rPr>
              <a:t>. </a:t>
            </a:r>
            <a:r>
              <a:rPr lang="it-IT" sz="1600" dirty="0">
                <a:solidFill>
                  <a:schemeClr val="tx2"/>
                </a:solidFill>
              </a:rPr>
              <a:t>La bibliografia indica che, nell’ambito di organizzazioni produttive complesse, l’intervento sulle dinamiche HFO determina una riduzione di circa il 38% del rischio rispetto a quelle che non lo fanno </a:t>
            </a:r>
            <a:r>
              <a:rPr lang="it-IT" sz="1100" dirty="0">
                <a:solidFill>
                  <a:srgbClr val="FF0000"/>
                </a:solidFill>
              </a:rPr>
              <a:t>(AA.VV.</a:t>
            </a:r>
            <a:r>
              <a:rPr lang="it-IT" sz="1100" i="1" dirty="0">
                <a:solidFill>
                  <a:srgbClr val="FF0000"/>
                </a:solidFill>
              </a:rPr>
              <a:t>2018_Book_Safety </a:t>
            </a:r>
            <a:r>
              <a:rPr lang="it-IT" sz="1100" i="1" dirty="0" err="1">
                <a:solidFill>
                  <a:srgbClr val="FF0000"/>
                </a:solidFill>
              </a:rPr>
              <a:t>Cultures</a:t>
            </a:r>
            <a:r>
              <a:rPr lang="it-IT" sz="1100" i="1" dirty="0">
                <a:solidFill>
                  <a:srgbClr val="FF0000"/>
                </a:solidFill>
              </a:rPr>
              <a:t> Safety Models</a:t>
            </a:r>
            <a:r>
              <a:rPr lang="it-IT" sz="1100" dirty="0">
                <a:solidFill>
                  <a:srgbClr val="FF0000"/>
                </a:solidFill>
              </a:rPr>
              <a:t> 978-3- 319-95129-4. 10.1007/978-3-319-95129-4)</a:t>
            </a:r>
            <a:endParaRPr lang="it-IT" sz="1600" dirty="0">
              <a:solidFill>
                <a:schemeClr val="tx2"/>
              </a:solidFill>
            </a:endParaRPr>
          </a:p>
          <a:p>
            <a:pPr>
              <a:spcBef>
                <a:spcPts val="200"/>
              </a:spcBef>
            </a:pPr>
            <a:endParaRPr lang="it-IT" sz="1600" dirty="0"/>
          </a:p>
          <a:p>
            <a:pPr algn="just"/>
            <a:endParaRPr lang="it-IT" sz="1600" dirty="0">
              <a:solidFill>
                <a:schemeClr val="tx2"/>
              </a:solidFill>
            </a:endParaRPr>
          </a:p>
          <a:p>
            <a:pPr marL="0" indent="0" algn="just">
              <a:buFont typeface="Calibri" panose="020F0502020204030204" pitchFamily="34" charset="0"/>
              <a:buNone/>
            </a:pPr>
            <a:endParaRPr lang="it-IT" sz="16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</a:endParaRPr>
          </a:p>
          <a:p>
            <a:endParaRPr lang="en-GB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D2D1EA1-ECF0-4760-83C4-F4AEBD2AE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7752"/>
            <a:ext cx="1085849" cy="98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02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184851"/>
            <a:ext cx="3722563" cy="71437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 rot="16200000">
            <a:off x="-1955225" y="3818690"/>
            <a:ext cx="4596249" cy="369332"/>
          </a:xfrm>
          <a:prstGeom prst="rect">
            <a:avLst/>
          </a:prstGeom>
          <a:solidFill>
            <a:srgbClr val="00B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PSICOLOGIA DELLE ORGANIZZAZIONI</a:t>
            </a:r>
          </a:p>
        </p:txBody>
      </p:sp>
      <p:sp>
        <p:nvSpPr>
          <p:cNvPr id="7" name="Sottotitolo 2"/>
          <p:cNvSpPr txBox="1">
            <a:spLocks/>
          </p:cNvSpPr>
          <p:nvPr/>
        </p:nvSpPr>
        <p:spPr>
          <a:xfrm>
            <a:off x="654908" y="981512"/>
            <a:ext cx="8489092" cy="531996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b="1" dirty="0">
                <a:solidFill>
                  <a:srgbClr val="FF0000"/>
                </a:solidFill>
              </a:rPr>
              <a:t>INTERVENTO PER LO SVILUPPO DELLA CULTURA DELLA SICUREZZA</a:t>
            </a:r>
          </a:p>
          <a:p>
            <a:pPr algn="ctr"/>
            <a:r>
              <a:rPr lang="it-IT" b="1" dirty="0">
                <a:solidFill>
                  <a:srgbClr val="FF0000"/>
                </a:solidFill>
              </a:rPr>
              <a:t>IN AMBITO FERROVIARIO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it-IT" sz="1600" b="1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600" b="1" u="sng" dirty="0">
                <a:solidFill>
                  <a:srgbClr val="FF0000"/>
                </a:solidFill>
              </a:rPr>
              <a:t>PROCESSO DI INTERVENTO PER LA SPECIFICA IF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it-IT" sz="1600" b="1" u="sng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it-IT" sz="1600" b="1" u="sng" dirty="0">
                <a:solidFill>
                  <a:srgbClr val="FF0000"/>
                </a:solidFill>
              </a:rPr>
              <a:t>ESITI ATTESI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it-IT" sz="1600" b="1" dirty="0">
              <a:solidFill>
                <a:srgbClr val="C00000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rgbClr val="FF0000"/>
                </a:solidFill>
              </a:rPr>
              <a:t>Sostegno alla promozione della Cultura della Sicurezza</a:t>
            </a:r>
            <a:endParaRPr lang="it-IT" sz="1600" dirty="0">
              <a:solidFill>
                <a:srgbClr val="FF0000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lang="it-IT" sz="1600" b="1" dirty="0">
              <a:solidFill>
                <a:schemeClr val="tx2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tx2"/>
                </a:solidFill>
              </a:rPr>
              <a:t>Report SEW come traccia operativa di promozione della Cultura della Sicurezza a favore dell’SGS;</a:t>
            </a:r>
          </a:p>
          <a:p>
            <a:pPr marL="0" lv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lang="it-IT" sz="1600" dirty="0">
              <a:solidFill>
                <a:schemeClr val="tx2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rgbClr val="FF0000"/>
                </a:solidFill>
              </a:rPr>
              <a:t>Autonomia dell’impresa ferroviaria nella gestione della Cultura della Sicurezza nell’SGS</a:t>
            </a:r>
          </a:p>
          <a:p>
            <a:pPr marL="0" lv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lang="it-IT" sz="1600" b="1" dirty="0">
              <a:solidFill>
                <a:schemeClr val="tx2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tx2"/>
                </a:solidFill>
              </a:rPr>
              <a:t>Processi gestionali in house;</a:t>
            </a:r>
          </a:p>
          <a:p>
            <a:pPr marL="0" lv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tx2"/>
                </a:solidFill>
              </a:rPr>
              <a:t>Valorizzazione delle professionalità interne:</a:t>
            </a:r>
          </a:p>
          <a:p>
            <a:pPr marL="0" lv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tx2"/>
                </a:solidFill>
              </a:rPr>
              <a:t>Valorizzazione delle buone prassi interne. </a:t>
            </a:r>
          </a:p>
          <a:p>
            <a:endParaRPr lang="it-IT" b="1" dirty="0"/>
          </a:p>
          <a:p>
            <a:pPr>
              <a:spcBef>
                <a:spcPts val="200"/>
              </a:spcBef>
            </a:pPr>
            <a:endParaRPr lang="it-IT" sz="1600" dirty="0"/>
          </a:p>
          <a:p>
            <a:pPr algn="just"/>
            <a:endParaRPr lang="it-IT" sz="1600" dirty="0">
              <a:solidFill>
                <a:schemeClr val="tx2"/>
              </a:solidFill>
            </a:endParaRPr>
          </a:p>
          <a:p>
            <a:pPr marL="0" indent="0" algn="just">
              <a:buFont typeface="Calibri" panose="020F0502020204030204" pitchFamily="34" charset="0"/>
              <a:buNone/>
            </a:pPr>
            <a:endParaRPr lang="it-IT" sz="16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</a:endParaRPr>
          </a:p>
          <a:p>
            <a:endParaRPr lang="en-GB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E99B8BC-67E1-4C2B-A0E6-B1E83EE8E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7752"/>
            <a:ext cx="1085849" cy="98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12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49E6A8F8-DC10-4CD8-AE73-7FC725AD2623}"/>
              </a:ext>
            </a:extLst>
          </p:cNvPr>
          <p:cNvSpPr/>
          <p:nvPr/>
        </p:nvSpPr>
        <p:spPr>
          <a:xfrm>
            <a:off x="881844" y="116632"/>
            <a:ext cx="7380312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Giovanni Costanza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Facoltà di Medicina e Psicologia – Sapienza Università di Roma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/>
              </a:rPr>
              <a:t>giovanni.costanza@uniroma1.it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9E24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9E24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Luca Rizzetto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DITS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srl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Spin-off Sapienza Università di Roma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luca.rizzetto@dits-roma.it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luca.rizzetto@uniroma1.it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Giuliano Rossi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Facoltà di Ingegneria Civile e Industriale – Sapienza Università di Roma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giuliano.rossi@uniroma1.it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9E24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6C269768-2D7A-4750-BC25-FE7AC8FDEC7D}"/>
              </a:ext>
            </a:extLst>
          </p:cNvPr>
          <p:cNvSpPr/>
          <p:nvPr/>
        </p:nvSpPr>
        <p:spPr>
          <a:xfrm>
            <a:off x="-2" y="4149080"/>
            <a:ext cx="9144002" cy="55700"/>
          </a:xfrm>
          <a:prstGeom prst="rect">
            <a:avLst/>
          </a:prstGeom>
          <a:solidFill>
            <a:srgbClr val="9F2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83E53ED-4144-4543-8DED-C7FC96F83957}"/>
              </a:ext>
            </a:extLst>
          </p:cNvPr>
          <p:cNvSpPr txBox="1">
            <a:spLocks/>
          </p:cNvSpPr>
          <p:nvPr/>
        </p:nvSpPr>
        <p:spPr>
          <a:xfrm>
            <a:off x="6084168" y="5663134"/>
            <a:ext cx="2880320" cy="11948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0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D30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Eudossiana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0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18 - 00184 Roma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0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Tel./Fax +39 06 445 851 49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07A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www.dits-roma.it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D30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07A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7"/>
              </a:rPr>
              <a:t>info@dits-roma.it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D30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D30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6AA36246-4447-4F19-8271-230708644C3D}"/>
              </a:ext>
            </a:extLst>
          </p:cNvPr>
          <p:cNvGrpSpPr/>
          <p:nvPr/>
        </p:nvGrpSpPr>
        <p:grpSpPr>
          <a:xfrm>
            <a:off x="179512" y="4370302"/>
            <a:ext cx="4392487" cy="949708"/>
            <a:chOff x="179512" y="4274314"/>
            <a:chExt cx="4392487" cy="949708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B93498AF-089B-4E60-AFB4-2289606DE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9512" y="4274314"/>
              <a:ext cx="1224136" cy="949708"/>
            </a:xfrm>
            <a:prstGeom prst="rect">
              <a:avLst/>
            </a:prstGeom>
          </p:spPr>
        </p:pic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DF769952-2A60-4C84-8AE2-520DA34EFB59}"/>
                </a:ext>
              </a:extLst>
            </p:cNvPr>
            <p:cNvSpPr/>
            <p:nvPr/>
          </p:nvSpPr>
          <p:spPr>
            <a:xfrm>
              <a:off x="1259631" y="4426002"/>
              <a:ext cx="331236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E24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S.E.W.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E24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Sharing Enterprise </a:t>
              </a:r>
              <a:r>
                <a:rPr kumimoji="0" lang="it-IT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E24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Well-being</a:t>
              </a:r>
              <a:endPara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9E24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Immagine 9">
            <a:extLst>
              <a:ext uri="{FF2B5EF4-FFF2-40B4-BE49-F238E27FC236}">
                <a16:creationId xmlns:a16="http://schemas.microsoft.com/office/drawing/2014/main" id="{15A25A4E-CA07-4009-B81F-55537E9AA5B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370302"/>
            <a:ext cx="3311465" cy="118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09490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1" id="{A1A61F15-D112-440E-843C-1E6796570C57}" vid="{32C89290-6099-442F-9BE7-89950370B89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1" id="{A1A61F15-D112-440E-843C-1E6796570C57}" vid="{32C89290-6099-442F-9BE7-89950370B897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1780</Words>
  <Application>Microsoft Office PowerPoint</Application>
  <PresentationFormat>Presentazione su schermo (4:3)</PresentationFormat>
  <Paragraphs>259</Paragraphs>
  <Slides>21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21</vt:i4>
      </vt:variant>
    </vt:vector>
  </HeadingPairs>
  <TitlesOfParts>
    <vt:vector size="28" baseType="lpstr">
      <vt:lpstr>Arial</vt:lpstr>
      <vt:lpstr>Calibri</vt:lpstr>
      <vt:lpstr>Franchise</vt:lpstr>
      <vt:lpstr>Signika Negative</vt:lpstr>
      <vt:lpstr>Wingdings</vt:lpstr>
      <vt:lpstr>1_Tema di Office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Cdd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Cdd</dc:creator>
  <cp:lastModifiedBy>Cdd</cp:lastModifiedBy>
  <cp:revision>77</cp:revision>
  <dcterms:created xsi:type="dcterms:W3CDTF">2021-05-31T07:40:49Z</dcterms:created>
  <dcterms:modified xsi:type="dcterms:W3CDTF">2022-03-13T20:12:42Z</dcterms:modified>
</cp:coreProperties>
</file>