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59" r:id="rId3"/>
    <p:sldId id="261" r:id="rId4"/>
    <p:sldId id="262" r:id="rId5"/>
    <p:sldId id="260" r:id="rId6"/>
    <p:sldId id="258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2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962" autoAdjust="0"/>
    <p:restoredTop sz="94662" autoAdjust="0"/>
  </p:normalViewPr>
  <p:slideViewPr>
    <p:cSldViewPr>
      <p:cViewPr varScale="1">
        <p:scale>
          <a:sx n="84" d="100"/>
          <a:sy n="84" d="100"/>
        </p:scale>
        <p:origin x="96" y="4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958CF-04C9-4CD3-8B90-7D792AAB755A}" type="datetimeFigureOut">
              <a:rPr lang="it-IT" smtClean="0"/>
              <a:t>12/10/2021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35270-8E03-453D-BA42-F9EB900EC9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6928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9525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9525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9525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9525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defTabSz="9525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defTabSz="9525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defTabSz="9525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defTabSz="9525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91A71C67-B0BC-4806-9338-F94366AB5A3C}" type="slidenum">
              <a:rPr lang="it-IT" altLang="it-IT" sz="1300" b="0">
                <a:solidFill>
                  <a:prstClr val="black"/>
                </a:solidFill>
              </a:rPr>
              <a:pPr/>
              <a:t>1</a:t>
            </a:fld>
            <a:endParaRPr lang="it-IT" altLang="it-IT" sz="1300" b="0">
              <a:solidFill>
                <a:prstClr val="black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445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843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167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057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165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76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942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570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388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6672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902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586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480954"/>
            <a:ext cx="7812088" cy="33265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Rossi, Lombardi, Guarascio, Sciarretta. La rilevanza della disponibilità e dell'affidabilità dei sistemi vitali sulla sicurezza delle gallerie ferroviarie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4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480954"/>
            <a:ext cx="7812088" cy="33265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Rossi, Lombardi, Guarascio, Sciarretta. La rilevanza della disponibilità e dell'affidabilità dei sistemi vitali sulla sicurezza delle gallerie ferroviarie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732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480954"/>
            <a:ext cx="7812088" cy="33265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Rossi, Lombardi, Guarascio, Sciarretta. La rilevanza della disponibilità e dell'affidabilità dei sistemi vitali sulla sicurezza delle gallerie ferroviarie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607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50825" y="1125538"/>
            <a:ext cx="4244975" cy="4741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244975" cy="4741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7927975" y="6604000"/>
            <a:ext cx="1152525" cy="228600"/>
          </a:xfrm>
          <a:prstGeom prst="rect">
            <a:avLst/>
          </a:prstGeo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 b="0">
                <a:solidFill>
                  <a:schemeClr val="bg1"/>
                </a:solidFill>
                <a:ea typeface="ＭＳ Ｐゴシック" pitchFamily="1" charset="-128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</a:rPr>
              <a:t>Pagina </a:t>
            </a:r>
            <a:fld id="{3EFCAA43-0533-4471-8AB2-46008CFAC109}" type="slidenum">
              <a:rPr lang="it-IT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480954"/>
            <a:ext cx="7812088" cy="33265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Rossi, Lombardi, Guarascio, Sciarretta. La rilevanza della disponibilità e dell'affidabilità dei sistemi vitali sulla sicurezza delle gallerie ferroviarie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55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7927975" y="6604000"/>
            <a:ext cx="1152525" cy="228600"/>
          </a:xfrm>
          <a:prstGeom prst="rect">
            <a:avLst/>
          </a:prstGeo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 b="0">
                <a:solidFill>
                  <a:schemeClr val="bg1"/>
                </a:solidFill>
                <a:ea typeface="ＭＳ Ｐゴシック" pitchFamily="1" charset="-128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</a:rPr>
              <a:t>Pagina </a:t>
            </a:r>
            <a:fld id="{F741AAB5-D11D-4F22-8A88-E8C1D17FFF07}" type="slidenum">
              <a:rPr lang="it-IT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480954"/>
            <a:ext cx="7812088" cy="33265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Rossi, Lombardi, Guarascio, Sciarretta. La rilevanza della disponibilità e dell'affidabilità dei sistemi vitali sulla sicurezza delle gallerie ferroviarie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832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4" r="52142"/>
          <a:stretch>
            <a:fillRect/>
          </a:stretch>
        </p:blipFill>
        <p:spPr bwMode="auto">
          <a:xfrm>
            <a:off x="7883525" y="68263"/>
            <a:ext cx="11874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9" descr="SEF15-Ridotta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2638" y="5734050"/>
            <a:ext cx="741362" cy="76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egnaposto numero diapositiva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7927975" y="6604000"/>
            <a:ext cx="1152525" cy="228600"/>
          </a:xfrm>
          <a:prstGeom prst="rect">
            <a:avLst/>
          </a:prstGeom>
          <a:ln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 b="0">
                <a:solidFill>
                  <a:schemeClr val="bg1"/>
                </a:solidFill>
                <a:ea typeface="ＭＳ Ｐゴシック" pitchFamily="1" charset="-128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</a:rPr>
              <a:t>Pagina </a:t>
            </a:r>
            <a:fld id="{0976EC23-27FE-4D5A-A4E8-62D7BE81C337}" type="slidenum">
              <a:rPr lang="it-IT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0" y="6480954"/>
            <a:ext cx="7812088" cy="33265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Rossi, Lombardi, Guarascio, Sciarretta. La rilevanza della disponibilità e dell'affidabilità dei sistemi vitali sulla sicurezza delle gallerie ferroviarie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815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numero diapositiva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7927975" y="6604000"/>
            <a:ext cx="1152525" cy="228600"/>
          </a:xfrm>
          <a:prstGeom prst="rect">
            <a:avLst/>
          </a:prstGeom>
          <a:ln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 b="0">
                <a:solidFill>
                  <a:schemeClr val="bg1"/>
                </a:solidFill>
                <a:ea typeface="ＭＳ Ｐゴシック" pitchFamily="1" charset="-128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</a:rPr>
              <a:t>Pagina </a:t>
            </a:r>
            <a:fld id="{1AB7F62A-88DA-47BE-81A6-CE28D686FF4A}" type="slidenum">
              <a:rPr lang="it-IT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0" y="6480954"/>
            <a:ext cx="7812088" cy="33265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Rossi, Lombardi, Guarascio, Sciarretta. La rilevanza della disponibilità e dell'affidabilità dei sistemi vitali sulla sicurezza delle gallerie ferroviarie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745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numero diapositiva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7927975" y="6604000"/>
            <a:ext cx="1152525" cy="228600"/>
          </a:xfrm>
          <a:prstGeom prst="rect">
            <a:avLst/>
          </a:prstGeom>
          <a:ln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 b="0">
                <a:solidFill>
                  <a:schemeClr val="bg1"/>
                </a:solidFill>
                <a:ea typeface="ＭＳ Ｐゴシック" pitchFamily="1" charset="-128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</a:rPr>
              <a:t>Pagina </a:t>
            </a:r>
            <a:fld id="{168F475E-28C8-4BB1-8088-B415293C5791}" type="slidenum">
              <a:rPr lang="it-IT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0" y="6480954"/>
            <a:ext cx="7812088" cy="33265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Rossi, Lombardi, Guarascio, Sciarretta. La rilevanza della disponibilità e dell'affidabilità dei sistemi vitali sulla sicurezza delle gallerie ferroviarie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029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C0C0C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913"/>
            <a:ext cx="86423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stile</a:t>
            </a:r>
          </a:p>
        </p:txBody>
      </p:sp>
      <p:sp>
        <p:nvSpPr>
          <p:cNvPr id="1026" name="Rectangle 14"/>
          <p:cNvSpPr>
            <a:spLocks noChangeArrowheads="1"/>
          </p:cNvSpPr>
          <p:nvPr userDrawn="1"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8224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altLang="it-IT">
              <a:solidFill>
                <a:srgbClr val="822433"/>
              </a:solidFill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25538"/>
            <a:ext cx="8642350" cy="474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dirty="0"/>
              <a:t>Fare clic per modificare gli stili del testo dello schema</a:t>
            </a:r>
          </a:p>
          <a:p>
            <a:pPr lvl="1"/>
            <a:r>
              <a:rPr lang="it-IT" altLang="it-IT" dirty="0"/>
              <a:t>Secondo livello</a:t>
            </a:r>
          </a:p>
          <a:p>
            <a:pPr lvl="2"/>
            <a:r>
              <a:rPr lang="it-IT" altLang="it-IT" dirty="0"/>
              <a:t>Terzo livello</a:t>
            </a:r>
          </a:p>
          <a:p>
            <a:pPr lvl="3"/>
            <a:r>
              <a:rPr lang="it-IT" altLang="it-IT" dirty="0"/>
              <a:t>Quarto livello</a:t>
            </a:r>
          </a:p>
          <a:p>
            <a:pPr lvl="4"/>
            <a:r>
              <a:rPr lang="it-IT" altLang="it-IT" dirty="0"/>
              <a:t>Quinto livello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480954"/>
            <a:ext cx="7812088" cy="332656"/>
          </a:xfrm>
          <a:prstGeom prst="rect">
            <a:avLst/>
          </a:prstGeom>
          <a:ln/>
        </p:spPr>
        <p:txBody>
          <a:bodyPr/>
          <a:lstStyle>
            <a:lvl1pPr>
              <a:defRPr sz="1100" baseline="0"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Rossi, Lombardi, Guarascio, Sciarretta. La rilevanza della disponibilità e dell'affidabilità dei sistemi vitali sulla sicurezza delle gallerie ferroviarie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1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822433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822433"/>
          </a:solidFill>
          <a:latin typeface="Arial" charset="0"/>
          <a:ea typeface="MS PGothic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822433"/>
          </a:solidFill>
          <a:latin typeface="Arial" charset="0"/>
          <a:ea typeface="MS PGothic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822433"/>
          </a:solidFill>
          <a:latin typeface="Arial" charset="0"/>
          <a:ea typeface="MS PGothic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822433"/>
          </a:solidFill>
          <a:latin typeface="Arial" charset="0"/>
          <a:ea typeface="MS PGothic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822433"/>
          </a:solidFill>
          <a:latin typeface="Arial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822433"/>
          </a:solidFill>
          <a:latin typeface="Arial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822433"/>
          </a:solidFill>
          <a:latin typeface="Arial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822433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822433"/>
        </a:buClr>
        <a:buChar char="•"/>
        <a:defRPr sz="2400">
          <a:solidFill>
            <a:srgbClr val="000000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000000"/>
          </a:solidFill>
          <a:latin typeface="+mn-lt"/>
          <a:ea typeface="MS PGothic" pitchFamily="34" charset="-128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000000"/>
          </a:solidFill>
          <a:latin typeface="+mn-lt"/>
          <a:ea typeface="MS PGothic" pitchFamily="34" charset="-128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rgbClr val="000000"/>
          </a:solidFill>
          <a:latin typeface="+mn-lt"/>
          <a:ea typeface="MS PGothic" pitchFamily="34" charset="-128"/>
        </a:defRPr>
      </a:lvl5pPr>
      <a:lvl6pPr marL="24384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rgbClr val="000000"/>
          </a:solidFill>
          <a:latin typeface="+mn-lt"/>
          <a:ea typeface="+mn-ea"/>
        </a:defRPr>
      </a:lvl6pPr>
      <a:lvl7pPr marL="2895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rgbClr val="000000"/>
          </a:solidFill>
          <a:latin typeface="+mn-lt"/>
          <a:ea typeface="+mn-ea"/>
        </a:defRPr>
      </a:lvl7pPr>
      <a:lvl8pPr marL="3352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rgbClr val="000000"/>
          </a:solidFill>
          <a:latin typeface="+mn-lt"/>
          <a:ea typeface="+mn-ea"/>
        </a:defRPr>
      </a:lvl8pPr>
      <a:lvl9pPr marL="3810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wmf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emf"/><Relationship Id="rId5" Type="http://schemas.openxmlformats.org/officeDocument/2006/relationships/image" Target="../media/image16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it/oshevents/9th-international-congress-occupational-safety-and-health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hyperlink" Target="https://osha.europa.eu/it/oshevents/13th-conference-european-academy-occupational-health-psychology-adapting-rapid-changes&#160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23850" y="1412875"/>
            <a:ext cx="8424863" cy="1079500"/>
          </a:xfrm>
          <a:noFill/>
        </p:spPr>
        <p:txBody>
          <a:bodyPr/>
          <a:lstStyle/>
          <a:p>
            <a:pPr eaLnBrk="1" hangingPunct="1">
              <a:spcBef>
                <a:spcPct val="30000"/>
              </a:spcBef>
            </a:pPr>
            <a:r>
              <a:rPr lang="it-IT" altLang="it-IT" sz="2000" dirty="0"/>
              <a:t>V Convegno Nazionale</a:t>
            </a:r>
            <a:br>
              <a:rPr lang="it-IT" altLang="it-IT" sz="2000" dirty="0"/>
            </a:br>
            <a:r>
              <a:rPr lang="it-IT" altLang="it-IT" sz="2000" dirty="0"/>
              <a:t>SICUREZZA ED ESERCIZIO FERROVIARIO</a:t>
            </a:r>
            <a:br>
              <a:rPr lang="it-IT" altLang="it-IT" sz="2000" dirty="0"/>
            </a:br>
            <a:r>
              <a:rPr lang="it-IT" sz="2000" dirty="0"/>
              <a:t>Riforme, Innovazioni e Investimenti per un Mercato Integrato</a:t>
            </a:r>
            <a:br>
              <a:rPr lang="it-IT" sz="2000" dirty="0"/>
            </a:br>
            <a:r>
              <a:rPr lang="it-IT" altLang="it-IT" sz="2000" dirty="0"/>
              <a:t/>
            </a:r>
            <a:br>
              <a:rPr lang="it-IT" altLang="it-IT" sz="2000" dirty="0"/>
            </a:br>
            <a:r>
              <a:rPr lang="it-IT" altLang="it-IT" sz="1800" i="1" dirty="0"/>
              <a:t>Roma, 21 novembre 2017</a:t>
            </a:r>
            <a:r>
              <a:rPr lang="it-IT" altLang="it-IT" sz="2000" b="0" dirty="0"/>
              <a:t/>
            </a:r>
            <a:br>
              <a:rPr lang="it-IT" altLang="it-IT" sz="2000" b="0" dirty="0"/>
            </a:br>
            <a:endParaRPr lang="it-IT" altLang="it-IT" sz="2000" b="0" dirty="0"/>
          </a:p>
        </p:txBody>
      </p:sp>
      <p:sp>
        <p:nvSpPr>
          <p:cNvPr id="8195" name="Rectangle 13"/>
          <p:cNvSpPr>
            <a:spLocks noChangeArrowheads="1"/>
          </p:cNvSpPr>
          <p:nvPr/>
        </p:nvSpPr>
        <p:spPr bwMode="auto">
          <a:xfrm>
            <a:off x="468313" y="3138488"/>
            <a:ext cx="8261350" cy="93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altLang="it-IT" sz="2400" dirty="0">
                <a:solidFill>
                  <a:srgbClr val="000000"/>
                </a:solidFill>
              </a:rPr>
              <a:t>Incidenti, infortuni e fattore umano.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altLang="it-IT" sz="2400" dirty="0">
                <a:solidFill>
                  <a:srgbClr val="000000"/>
                </a:solidFill>
              </a:rPr>
              <a:t>Il protocollo SEW (Sharing Enterprise Well-being)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altLang="it-IT" sz="2400" dirty="0">
                <a:solidFill>
                  <a:srgbClr val="000000"/>
                </a:solidFill>
              </a:rPr>
              <a:t>applicato all’ambito ferroviario</a:t>
            </a:r>
          </a:p>
        </p:txBody>
      </p:sp>
      <p:sp>
        <p:nvSpPr>
          <p:cNvPr id="8196" name="Rectangle 22"/>
          <p:cNvSpPr>
            <a:spLocks noChangeArrowheads="1"/>
          </p:cNvSpPr>
          <p:nvPr/>
        </p:nvSpPr>
        <p:spPr bwMode="auto">
          <a:xfrm>
            <a:off x="1190625" y="5661025"/>
            <a:ext cx="7953375" cy="720725"/>
          </a:xfrm>
          <a:prstGeom prst="rect">
            <a:avLst/>
          </a:prstGeom>
          <a:solidFill>
            <a:srgbClr val="8224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altLang="it-IT" sz="900" b="0">
              <a:solidFill>
                <a:srgbClr val="822433"/>
              </a:solidFill>
            </a:endParaRPr>
          </a:p>
        </p:txBody>
      </p:sp>
      <p:sp>
        <p:nvSpPr>
          <p:cNvPr id="8197" name="Rectangle 18"/>
          <p:cNvSpPr>
            <a:spLocks noChangeArrowheads="1"/>
          </p:cNvSpPr>
          <p:nvPr/>
        </p:nvSpPr>
        <p:spPr bwMode="auto">
          <a:xfrm>
            <a:off x="1330325" y="5734050"/>
            <a:ext cx="78136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600" i="1" dirty="0">
                <a:solidFill>
                  <a:srgbClr val="FFFFFF"/>
                </a:solidFill>
              </a:rPr>
              <a:t>SESSIONE PARALLELA S1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600" i="1" dirty="0">
                <a:solidFill>
                  <a:srgbClr val="FFFFFF"/>
                </a:solidFill>
              </a:rPr>
              <a:t>Facoltà Ingegneria Civile e Industriale – San Pietro in Vincoli</a:t>
            </a:r>
          </a:p>
        </p:txBody>
      </p:sp>
      <p:sp>
        <p:nvSpPr>
          <p:cNvPr id="8198" name="Rectangle 23"/>
          <p:cNvSpPr>
            <a:spLocks noChangeArrowheads="1"/>
          </p:cNvSpPr>
          <p:nvPr/>
        </p:nvSpPr>
        <p:spPr bwMode="auto">
          <a:xfrm>
            <a:off x="1546225" y="4795838"/>
            <a:ext cx="76342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it-IT" altLang="it-IT" sz="2600" b="0">
                <a:solidFill>
                  <a:srgbClr val="000000"/>
                </a:solidFill>
              </a:rPr>
              <a:t> </a:t>
            </a:r>
          </a:p>
        </p:txBody>
      </p:sp>
      <p:graphicFrame>
        <p:nvGraphicFramePr>
          <p:cNvPr id="8207" name="Group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43995"/>
              </p:ext>
            </p:extLst>
          </p:nvPr>
        </p:nvGraphicFramePr>
        <p:xfrm>
          <a:off x="826014" y="4437062"/>
          <a:ext cx="8066465" cy="1008063"/>
        </p:xfrm>
        <a:graphic>
          <a:graphicData uri="http://schemas.openxmlformats.org/drawingml/2006/table">
            <a:tbl>
              <a:tblPr/>
              <a:tblGrid>
                <a:gridCol w="4189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6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80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822433"/>
                        </a:buClr>
                        <a:defRPr sz="2000"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1400"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200"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000"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22433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altLang="it-IT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Mara Lombardi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22433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altLang="it-IT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Giovanni Costanza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22433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altLang="it-IT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Giuliano Rossi</a:t>
                      </a:r>
                    </a:p>
                  </a:txBody>
                  <a:tcPr marT="45723" marB="4572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822433"/>
                        </a:buClr>
                        <a:defRPr sz="2000"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1400"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200"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000"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000">
                          <a:solidFill>
                            <a:srgbClr val="000000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22433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altLang="it-IT" sz="12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+mn-cs"/>
                        </a:rPr>
                        <a:t>Facoltà di Ingegneria Civile e Industriale, Sapienza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22433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altLang="it-IT" sz="12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+mn-cs"/>
                        </a:rPr>
                        <a:t>Facoltà di Medicina e Psicologia, Sapienza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22433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altLang="it-IT" sz="12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+mn-cs"/>
                        </a:rPr>
                        <a:t>Facoltà di Ingegneria Civile e Industriale, Sapienza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202" name="AutoShape 79"/>
          <p:cNvSpPr>
            <a:spLocks noChangeArrowheads="1"/>
          </p:cNvSpPr>
          <p:nvPr/>
        </p:nvSpPr>
        <p:spPr bwMode="auto">
          <a:xfrm>
            <a:off x="323850" y="260350"/>
            <a:ext cx="7128470" cy="1079500"/>
          </a:xfrm>
          <a:prstGeom prst="roundRect">
            <a:avLst>
              <a:gd name="adj" fmla="val 43824"/>
            </a:avLst>
          </a:prstGeom>
          <a:solidFill>
            <a:srgbClr val="992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altLang="it-IT">
              <a:solidFill>
                <a:srgbClr val="822433"/>
              </a:solidFill>
            </a:endParaRPr>
          </a:p>
        </p:txBody>
      </p:sp>
      <p:pic>
        <p:nvPicPr>
          <p:cNvPr id="8203" name="Picture 81" descr="logo +marchio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822434"/>
              </a:clrFrom>
              <a:clrTo>
                <a:srgbClr val="82243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6" t="12604" r="48979"/>
          <a:stretch>
            <a:fillRect/>
          </a:stretch>
        </p:blipFill>
        <p:spPr bwMode="auto">
          <a:xfrm>
            <a:off x="466725" y="331788"/>
            <a:ext cx="3168650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www.dits-roma.it/sef/sites/default/files/styles/large/public/SEF17-bassa.jpg?itok=F3CWDTC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984" y="260351"/>
            <a:ext cx="1142512" cy="115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9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3"/>
            <a:ext cx="7772400" cy="10081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it-IT" altLang="it-IT" sz="2000" dirty="0"/>
              <a:t/>
            </a:r>
            <a:br>
              <a:rPr lang="it-IT" altLang="it-IT" sz="2000" dirty="0"/>
            </a:br>
            <a:r>
              <a:rPr lang="it-IT" altLang="it-IT" sz="2000" dirty="0"/>
              <a:t>Le procedure di lavoro nell’ambiente ferroviario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Lombardi, Costanza, Rossi. Il protocollo SEW (Sharing Enterprise Well-being) applicato all’ambito ferroviario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329842" y="1106243"/>
            <a:ext cx="8573397" cy="4450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7325" indent="-187325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00000"/>
                </a:solidFill>
              </a:rPr>
              <a:t>Le procedure lavorative sono </a:t>
            </a:r>
            <a:r>
              <a:rPr lang="it-IT" altLang="it-IT" sz="1800" b="1" dirty="0">
                <a:solidFill>
                  <a:srgbClr val="C00000"/>
                </a:solidFill>
              </a:rPr>
              <a:t>algoritmi</a:t>
            </a:r>
            <a:r>
              <a:rPr lang="it-IT" altLang="it-IT" sz="1800" dirty="0">
                <a:solidFill>
                  <a:srgbClr val="000000"/>
                </a:solidFill>
              </a:rPr>
              <a:t> di attività sequenziali, organizzate in </a:t>
            </a:r>
            <a:r>
              <a:rPr lang="it-IT" altLang="it-IT" sz="1800" i="1" dirty="0">
                <a:solidFill>
                  <a:srgbClr val="C00000"/>
                </a:solidFill>
              </a:rPr>
              <a:t>risorse, tempi, check e verifiche</a:t>
            </a:r>
            <a:r>
              <a:rPr lang="it-IT" altLang="it-IT" sz="1800" dirty="0">
                <a:solidFill>
                  <a:srgbClr val="000000"/>
                </a:solidFill>
              </a:rPr>
              <a:t>, che definiscono le modalità di intervento dalla fase di progetto / pianificazione (fase fredda) fino alla realizzazione (fase calda) e al raggiungimento del risultato atteso.</a:t>
            </a:r>
          </a:p>
          <a:p>
            <a:pPr algn="just">
              <a:spcBef>
                <a:spcPct val="20000"/>
              </a:spcBef>
              <a:buClr>
                <a:srgbClr val="822433"/>
              </a:buClr>
              <a:buFont typeface="Times" pitchFamily="18" charset="0"/>
              <a:buChar char="•"/>
            </a:pPr>
            <a:endParaRPr lang="it-IT" altLang="it-IT" sz="1800" dirty="0">
              <a:solidFill>
                <a:srgbClr val="000000"/>
              </a:solidFill>
            </a:endParaRPr>
          </a:p>
          <a:p>
            <a:pPr algn="just">
              <a:spcBef>
                <a:spcPct val="20000"/>
              </a:spcBef>
              <a:buClr>
                <a:srgbClr val="822433"/>
              </a:buClr>
              <a:buFont typeface="Times" pitchFamily="18" charset="0"/>
              <a:buChar char="•"/>
            </a:pPr>
            <a:endParaRPr lang="it-IT" altLang="it-IT" sz="1800" dirty="0">
              <a:solidFill>
                <a:srgbClr val="000000"/>
              </a:solidFill>
            </a:endParaRPr>
          </a:p>
          <a:p>
            <a:pPr algn="just">
              <a:spcBef>
                <a:spcPct val="20000"/>
              </a:spcBef>
              <a:buClr>
                <a:srgbClr val="822433"/>
              </a:buClr>
              <a:buFont typeface="Times" pitchFamily="18" charset="0"/>
              <a:buChar char="•"/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00000"/>
                </a:solidFill>
              </a:rPr>
              <a:t>Ambito ferroviario:</a:t>
            </a:r>
          </a:p>
          <a:p>
            <a:pPr lvl="1" algn="just">
              <a:spcBef>
                <a:spcPct val="20000"/>
              </a:spcBef>
              <a:buClr>
                <a:srgbClr val="822433"/>
              </a:buClr>
              <a:buFont typeface="Times" pitchFamily="18" charset="0"/>
              <a:buChar char="•"/>
            </a:pPr>
            <a:r>
              <a:rPr lang="it-IT" altLang="it-IT" sz="1800" b="1" dirty="0">
                <a:solidFill>
                  <a:srgbClr val="C00000"/>
                </a:solidFill>
              </a:rPr>
              <a:t>elevata regolamentazione</a:t>
            </a:r>
            <a:endParaRPr lang="it-IT" altLang="it-IT" sz="1800" b="1" dirty="0">
              <a:solidFill>
                <a:srgbClr val="000000"/>
              </a:solidFill>
            </a:endParaRPr>
          </a:p>
          <a:p>
            <a:pPr marL="457200" lvl="1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00000"/>
                </a:solidFill>
              </a:rPr>
              <a:t>(fonti nazionali ed europee,</a:t>
            </a:r>
          </a:p>
          <a:p>
            <a:pPr marL="457200" lvl="1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00000"/>
                </a:solidFill>
              </a:rPr>
              <a:t>Regolamenti e Disposizioni)</a:t>
            </a:r>
          </a:p>
          <a:p>
            <a:pPr lvl="1" algn="just">
              <a:spcBef>
                <a:spcPct val="20000"/>
              </a:spcBef>
              <a:buClr>
                <a:srgbClr val="822433"/>
              </a:buClr>
              <a:buFont typeface="Times" pitchFamily="18" charset="0"/>
              <a:buChar char="•"/>
            </a:pPr>
            <a:r>
              <a:rPr lang="it-IT" altLang="it-IT" sz="1800" b="1" dirty="0">
                <a:solidFill>
                  <a:srgbClr val="C00000"/>
                </a:solidFill>
              </a:rPr>
              <a:t>pronunciata ridondanza</a:t>
            </a:r>
          </a:p>
          <a:p>
            <a:pPr marL="457200" lvl="1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00000"/>
                </a:solidFill>
              </a:rPr>
              <a:t>a scopo di sicurezza</a:t>
            </a:r>
          </a:p>
          <a:p>
            <a:pPr marL="0" indent="-98425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0" indent="-98425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i="1" dirty="0">
                <a:solidFill>
                  <a:srgbClr val="000000"/>
                </a:solidFill>
              </a:rPr>
              <a:t>L'errore operativo semplice non è</a:t>
            </a:r>
          </a:p>
          <a:p>
            <a:pPr marL="0" indent="-98425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i="1" dirty="0">
                <a:solidFill>
                  <a:srgbClr val="000000"/>
                </a:solidFill>
              </a:rPr>
              <a:t>In genere sufficiente a determinare</a:t>
            </a:r>
          </a:p>
          <a:p>
            <a:pPr marL="0" indent="-98425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i="1" dirty="0">
                <a:solidFill>
                  <a:srgbClr val="000000"/>
                </a:solidFill>
              </a:rPr>
              <a:t>un infortunio maggiore.</a:t>
            </a:r>
            <a:endParaRPr lang="it-IT" altLang="it-IT" sz="1600" i="1" dirty="0">
              <a:solidFill>
                <a:srgbClr val="000000"/>
              </a:solidFill>
            </a:endParaRPr>
          </a:p>
        </p:txBody>
      </p:sp>
      <p:sp>
        <p:nvSpPr>
          <p:cNvPr id="3078" name="Segnaposto numero diapositiva 6"/>
          <p:cNvSpPr txBox="1">
            <a:spLocks noGrp="1"/>
          </p:cNvSpPr>
          <p:nvPr/>
        </p:nvSpPr>
        <p:spPr bwMode="auto">
          <a:xfrm>
            <a:off x="8532439" y="6525344"/>
            <a:ext cx="335335" cy="3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/>
            <a:fld id="{64D644C4-CECF-4AF5-9BA1-C773A61EB944}" type="slidenum">
              <a:rPr lang="it-IT" altLang="it-IT" sz="1100">
                <a:solidFill>
                  <a:srgbClr val="FFFFFF"/>
                </a:solidFill>
              </a:rPr>
              <a:pPr algn="r"/>
              <a:t>2</a:t>
            </a:fld>
            <a:endParaRPr lang="it-IT" altLang="it-IT" sz="1100">
              <a:solidFill>
                <a:srgbClr val="FFFFFF"/>
              </a:solidFill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6703741" y="134204"/>
            <a:ext cx="1652640" cy="539750"/>
            <a:chOff x="7426506" y="189055"/>
            <a:chExt cx="1652640" cy="539750"/>
          </a:xfrm>
        </p:grpSpPr>
        <p:sp>
          <p:nvSpPr>
            <p:cNvPr id="11" name="AutoShape 79"/>
            <p:cNvSpPr>
              <a:spLocks noChangeArrowheads="1"/>
            </p:cNvSpPr>
            <p:nvPr/>
          </p:nvSpPr>
          <p:spPr bwMode="auto">
            <a:xfrm>
              <a:off x="7426506" y="189055"/>
              <a:ext cx="1499173" cy="539750"/>
            </a:xfrm>
            <a:prstGeom prst="roundRect">
              <a:avLst>
                <a:gd name="adj" fmla="val 43824"/>
              </a:avLst>
            </a:prstGeom>
            <a:solidFill>
              <a:srgbClr val="992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altLang="it-IT">
                <a:solidFill>
                  <a:srgbClr val="822433"/>
                </a:solidFill>
              </a:endParaRPr>
            </a:p>
          </p:txBody>
        </p:sp>
        <p:pic>
          <p:nvPicPr>
            <p:cNvPr id="10" name="Picture 81" descr="logo +marchi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822434"/>
                </a:clrFrom>
                <a:clrTo>
                  <a:srgbClr val="82243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46" t="12604" r="48979"/>
            <a:stretch>
              <a:fillRect/>
            </a:stretch>
          </p:blipFill>
          <p:spPr bwMode="auto">
            <a:xfrm>
              <a:off x="7494821" y="208502"/>
              <a:ext cx="1584325" cy="500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2" descr="http://www.dits-roma.it/sef/sites/default/files/styles/large/public/SEF17-bassa.jpg?itok=F3CWDTC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381" y="153651"/>
            <a:ext cx="546858" cy="5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0CEBB12-4A9F-404B-AF78-130E8AF0EC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628" y="2630819"/>
            <a:ext cx="7566743" cy="38271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2F161F0-0D29-40FC-B9F7-B191235FD1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7380" y="3573017"/>
            <a:ext cx="4401582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442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3"/>
            <a:ext cx="7772400" cy="10081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it-IT" altLang="it-IT" sz="2000" dirty="0"/>
              <a:t/>
            </a:r>
            <a:br>
              <a:rPr lang="it-IT" altLang="it-IT" sz="2000" dirty="0"/>
            </a:br>
            <a:r>
              <a:rPr lang="it-IT" altLang="it-IT" sz="2000" dirty="0"/>
              <a:t>Risultato atteso vs incidente / infortunio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Lombardi, Costanza, Rossi. Il protocollo SEW (Sharing Enterprise Well-being) applicato all’ambito ferroviario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329842" y="1282324"/>
            <a:ext cx="8573397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7325" indent="-187325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00000"/>
                </a:solidFill>
              </a:rPr>
              <a:t>La prassi lavorativa può vedere il </a:t>
            </a:r>
            <a:r>
              <a:rPr lang="it-IT" altLang="it-IT" sz="1800" b="1" dirty="0">
                <a:solidFill>
                  <a:srgbClr val="C00000"/>
                </a:solidFill>
              </a:rPr>
              <a:t>fallimento della procedura</a:t>
            </a:r>
            <a:r>
              <a:rPr lang="it-IT" altLang="it-IT" sz="1800" dirty="0">
                <a:solidFill>
                  <a:srgbClr val="000000"/>
                </a:solidFill>
              </a:rPr>
              <a:t>: ciascuna fase è esposta ad omissione e/o errore nell’applicazione. Una sfavorevole combinazione di omissioni ed errori può comportare </a:t>
            </a:r>
            <a:r>
              <a:rPr lang="it-IT" altLang="it-IT" sz="1800" b="1" dirty="0">
                <a:solidFill>
                  <a:srgbClr val="C00000"/>
                </a:solidFill>
              </a:rPr>
              <a:t>incidenti / infortuni</a:t>
            </a:r>
            <a:r>
              <a:rPr lang="it-IT" altLang="it-IT" sz="1800" dirty="0">
                <a:solidFill>
                  <a:srgbClr val="000000"/>
                </a:solidFill>
              </a:rPr>
              <a:t>.</a:t>
            </a:r>
          </a:p>
          <a:p>
            <a:pPr algn="just">
              <a:spcBef>
                <a:spcPct val="20000"/>
              </a:spcBef>
              <a:buClr>
                <a:srgbClr val="822433"/>
              </a:buClr>
              <a:buFont typeface="Times" pitchFamily="18" charset="0"/>
              <a:buChar char="•"/>
            </a:pPr>
            <a:endParaRPr lang="it-IT" altLang="it-IT" sz="1800" dirty="0">
              <a:solidFill>
                <a:srgbClr val="000000"/>
              </a:solidFill>
            </a:endParaRPr>
          </a:p>
          <a:p>
            <a:pPr algn="just">
              <a:spcBef>
                <a:spcPct val="20000"/>
              </a:spcBef>
              <a:buClr>
                <a:srgbClr val="822433"/>
              </a:buClr>
              <a:buFont typeface="Times" pitchFamily="18" charset="0"/>
              <a:buChar char="•"/>
            </a:pPr>
            <a:endParaRPr lang="it-IT" altLang="it-IT" sz="1800" dirty="0">
              <a:solidFill>
                <a:srgbClr val="000000"/>
              </a:solidFill>
            </a:endParaRPr>
          </a:p>
          <a:p>
            <a:pPr algn="just">
              <a:spcBef>
                <a:spcPct val="20000"/>
              </a:spcBef>
              <a:buClr>
                <a:srgbClr val="822433"/>
              </a:buClr>
              <a:buFont typeface="Times" pitchFamily="18" charset="0"/>
              <a:buChar char="•"/>
            </a:pPr>
            <a:endParaRPr lang="it-IT" altLang="it-IT" sz="1800" dirty="0">
              <a:solidFill>
                <a:srgbClr val="000000"/>
              </a:solidFill>
            </a:endParaRPr>
          </a:p>
          <a:p>
            <a:pPr algn="just">
              <a:spcBef>
                <a:spcPct val="20000"/>
              </a:spcBef>
              <a:buClr>
                <a:srgbClr val="822433"/>
              </a:buClr>
              <a:buFont typeface="Times" pitchFamily="18" charset="0"/>
              <a:buChar char="•"/>
            </a:pPr>
            <a:endParaRPr lang="it-IT" altLang="it-IT" sz="1800" dirty="0">
              <a:solidFill>
                <a:srgbClr val="000000"/>
              </a:solidFill>
            </a:endParaRPr>
          </a:p>
          <a:p>
            <a:pPr algn="just">
              <a:spcBef>
                <a:spcPct val="20000"/>
              </a:spcBef>
              <a:buClr>
                <a:srgbClr val="822433"/>
              </a:buClr>
              <a:buFont typeface="Times" pitchFamily="18" charset="0"/>
              <a:buChar char="•"/>
            </a:pPr>
            <a:endParaRPr lang="it-IT" altLang="it-IT" sz="1800" dirty="0">
              <a:solidFill>
                <a:srgbClr val="000000"/>
              </a:solidFill>
            </a:endParaRPr>
          </a:p>
          <a:p>
            <a:pPr algn="just">
              <a:spcBef>
                <a:spcPct val="20000"/>
              </a:spcBef>
              <a:buClr>
                <a:srgbClr val="822433"/>
              </a:buClr>
              <a:buFont typeface="Times" pitchFamily="18" charset="0"/>
              <a:buChar char="•"/>
            </a:pPr>
            <a:endParaRPr lang="it-IT" altLang="it-IT" sz="1800" dirty="0">
              <a:solidFill>
                <a:srgbClr val="000000"/>
              </a:solidFill>
            </a:endParaRPr>
          </a:p>
          <a:p>
            <a:pPr algn="just">
              <a:spcBef>
                <a:spcPct val="20000"/>
              </a:spcBef>
              <a:buClr>
                <a:srgbClr val="822433"/>
              </a:buClr>
              <a:buFont typeface="Times" pitchFamily="18" charset="0"/>
              <a:buChar char="•"/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b="1" dirty="0">
              <a:solidFill>
                <a:srgbClr val="C00000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b="1" dirty="0">
              <a:solidFill>
                <a:srgbClr val="C00000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b="1" dirty="0">
              <a:solidFill>
                <a:srgbClr val="C00000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b="1" dirty="0">
              <a:solidFill>
                <a:srgbClr val="C00000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b="1" dirty="0">
                <a:solidFill>
                  <a:srgbClr val="C00000"/>
                </a:solidFill>
              </a:rPr>
              <a:t>Come migliorare la prestazione di sicurezza?</a:t>
            </a: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0" indent="-98425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000000"/>
              </a:solidFill>
            </a:endParaRPr>
          </a:p>
        </p:txBody>
      </p:sp>
      <p:sp>
        <p:nvSpPr>
          <p:cNvPr id="3078" name="Segnaposto numero diapositiva 6"/>
          <p:cNvSpPr txBox="1">
            <a:spLocks noGrp="1"/>
          </p:cNvSpPr>
          <p:nvPr/>
        </p:nvSpPr>
        <p:spPr bwMode="auto">
          <a:xfrm>
            <a:off x="8532439" y="6525344"/>
            <a:ext cx="335335" cy="3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/>
            <a:fld id="{64D644C4-CECF-4AF5-9BA1-C773A61EB944}" type="slidenum">
              <a:rPr lang="it-IT" altLang="it-IT" sz="1100">
                <a:solidFill>
                  <a:srgbClr val="FFFFFF"/>
                </a:solidFill>
              </a:rPr>
              <a:pPr algn="r"/>
              <a:t>3</a:t>
            </a:fld>
            <a:endParaRPr lang="it-IT" altLang="it-IT" sz="1100">
              <a:solidFill>
                <a:srgbClr val="FFFFFF"/>
              </a:solidFill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6703741" y="134204"/>
            <a:ext cx="1652640" cy="539750"/>
            <a:chOff x="7426506" y="189055"/>
            <a:chExt cx="1652640" cy="539750"/>
          </a:xfrm>
        </p:grpSpPr>
        <p:sp>
          <p:nvSpPr>
            <p:cNvPr id="11" name="AutoShape 79"/>
            <p:cNvSpPr>
              <a:spLocks noChangeArrowheads="1"/>
            </p:cNvSpPr>
            <p:nvPr/>
          </p:nvSpPr>
          <p:spPr bwMode="auto">
            <a:xfrm>
              <a:off x="7426506" y="189055"/>
              <a:ext cx="1499173" cy="539750"/>
            </a:xfrm>
            <a:prstGeom prst="roundRect">
              <a:avLst>
                <a:gd name="adj" fmla="val 43824"/>
              </a:avLst>
            </a:prstGeom>
            <a:solidFill>
              <a:srgbClr val="992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altLang="it-IT">
                <a:solidFill>
                  <a:srgbClr val="822433"/>
                </a:solidFill>
              </a:endParaRPr>
            </a:p>
          </p:txBody>
        </p:sp>
        <p:pic>
          <p:nvPicPr>
            <p:cNvPr id="10" name="Picture 81" descr="logo +marchi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822434"/>
                </a:clrFrom>
                <a:clrTo>
                  <a:srgbClr val="82243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46" t="12604" r="48979"/>
            <a:stretch>
              <a:fillRect/>
            </a:stretch>
          </p:blipFill>
          <p:spPr bwMode="auto">
            <a:xfrm>
              <a:off x="7494821" y="208502"/>
              <a:ext cx="1584325" cy="500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2" descr="http://www.dits-roma.it/sef/sites/default/files/styles/large/public/SEF17-bassa.jpg?itok=F3CWDTC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381" y="153651"/>
            <a:ext cx="546858" cy="5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>
            <a:extLst>
              <a:ext uri="{FF2B5EF4-FFF2-40B4-BE49-F238E27FC236}">
                <a16:creationId xmlns:a16="http://schemas.microsoft.com/office/drawing/2014/main" id="{C3911073-6FD5-4343-A1E7-A0B92C7B2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429" y="2420888"/>
            <a:ext cx="6866507" cy="3299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5233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3"/>
            <a:ext cx="7772400" cy="10081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it-IT" altLang="it-IT" sz="2000" dirty="0"/>
              <a:t/>
            </a:r>
            <a:br>
              <a:rPr lang="it-IT" altLang="it-IT" sz="2000" dirty="0"/>
            </a:br>
            <a:r>
              <a:rPr lang="it-IT" altLang="it-IT" sz="2000" dirty="0"/>
              <a:t>affidabilità umana e affidabilità tecnica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Lombardi, Costanza, Rossi. Il protocollo SEW (Sharing Enterprise Well-being) applicato all’ambito ferroviario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3078" name="Segnaposto numero diapositiva 6"/>
          <p:cNvSpPr txBox="1">
            <a:spLocks noGrp="1"/>
          </p:cNvSpPr>
          <p:nvPr/>
        </p:nvSpPr>
        <p:spPr bwMode="auto">
          <a:xfrm>
            <a:off x="8532439" y="6525344"/>
            <a:ext cx="335335" cy="3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/>
            <a:fld id="{64D644C4-CECF-4AF5-9BA1-C773A61EB944}" type="slidenum">
              <a:rPr lang="it-IT" altLang="it-IT" sz="1100">
                <a:solidFill>
                  <a:srgbClr val="FFFFFF"/>
                </a:solidFill>
              </a:rPr>
              <a:pPr algn="r"/>
              <a:t>4</a:t>
            </a:fld>
            <a:endParaRPr lang="it-IT" altLang="it-IT" sz="1100">
              <a:solidFill>
                <a:srgbClr val="FFFFFF"/>
              </a:solidFill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6703741" y="134204"/>
            <a:ext cx="1652640" cy="539750"/>
            <a:chOff x="7426506" y="189055"/>
            <a:chExt cx="1652640" cy="539750"/>
          </a:xfrm>
        </p:grpSpPr>
        <p:sp>
          <p:nvSpPr>
            <p:cNvPr id="11" name="AutoShape 79"/>
            <p:cNvSpPr>
              <a:spLocks noChangeArrowheads="1"/>
            </p:cNvSpPr>
            <p:nvPr/>
          </p:nvSpPr>
          <p:spPr bwMode="auto">
            <a:xfrm>
              <a:off x="7426506" y="189055"/>
              <a:ext cx="1499173" cy="539750"/>
            </a:xfrm>
            <a:prstGeom prst="roundRect">
              <a:avLst>
                <a:gd name="adj" fmla="val 43824"/>
              </a:avLst>
            </a:prstGeom>
            <a:solidFill>
              <a:srgbClr val="992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altLang="it-IT">
                <a:solidFill>
                  <a:srgbClr val="822433"/>
                </a:solidFill>
              </a:endParaRPr>
            </a:p>
          </p:txBody>
        </p:sp>
        <p:pic>
          <p:nvPicPr>
            <p:cNvPr id="10" name="Picture 81" descr="logo +marchi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822434"/>
                </a:clrFrom>
                <a:clrTo>
                  <a:srgbClr val="82243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46" t="12604" r="48979"/>
            <a:stretch>
              <a:fillRect/>
            </a:stretch>
          </p:blipFill>
          <p:spPr bwMode="auto">
            <a:xfrm>
              <a:off x="7494821" y="208502"/>
              <a:ext cx="1584325" cy="500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2" descr="http://www.dits-roma.it/sef/sites/default/files/styles/large/public/SEF17-bassa.jpg?itok=F3CWDTC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381" y="153651"/>
            <a:ext cx="546858" cy="5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EPS">
            <a:extLst>
              <a:ext uri="{FF2B5EF4-FFF2-40B4-BE49-F238E27FC236}">
                <a16:creationId xmlns:a16="http://schemas.microsoft.com/office/drawing/2014/main" id="{B403229D-8080-449F-988D-5407651CD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40" y="4292902"/>
            <a:ext cx="3800475" cy="14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SIL Low Demand Table">
            <a:extLst>
              <a:ext uri="{FF2B5EF4-FFF2-40B4-BE49-F238E27FC236}">
                <a16:creationId xmlns:a16="http://schemas.microsoft.com/office/drawing/2014/main" id="{AF974A94-78F4-41D2-AB44-D8ED12949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820" y="4214611"/>
            <a:ext cx="4248472" cy="165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error-classification">
            <a:extLst>
              <a:ext uri="{FF2B5EF4-FFF2-40B4-BE49-F238E27FC236}">
                <a16:creationId xmlns:a16="http://schemas.microsoft.com/office/drawing/2014/main" id="{A695BD7B-EE78-46A3-AE13-AEC090240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184" y="1078282"/>
            <a:ext cx="4817632" cy="296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9">
            <a:extLst>
              <a:ext uri="{FF2B5EF4-FFF2-40B4-BE49-F238E27FC236}">
                <a16:creationId xmlns:a16="http://schemas.microsoft.com/office/drawing/2014/main" id="{80023D61-0E1E-4A5D-90FC-5F9F97460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284" y="1156067"/>
            <a:ext cx="345663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None/>
            </a:pPr>
            <a:r>
              <a:rPr lang="it-IT" altLang="it-IT" sz="1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Tassonomia di </a:t>
            </a:r>
            <a:r>
              <a:rPr lang="it-IT" altLang="it-IT" sz="16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Reason</a:t>
            </a:r>
            <a:endParaRPr lang="it-IT" altLang="it-IT" sz="16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251D6E7-1C02-4990-9A6E-12CB0749E06C}"/>
              </a:ext>
            </a:extLst>
          </p:cNvPr>
          <p:cNvSpPr/>
          <p:nvPr/>
        </p:nvSpPr>
        <p:spPr>
          <a:xfrm>
            <a:off x="70844" y="5873996"/>
            <a:ext cx="86470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dirty="0">
                <a:solidFill>
                  <a:srgbClr val="000000"/>
                </a:solidFill>
              </a:rPr>
              <a:t>La sostituzione delle attività umane con attività tecniche sembra essere la migliore strategia (es. condotta: da doppio agente a singolo con SCMT)</a:t>
            </a:r>
            <a:endParaRPr lang="it-IT" altLang="it-IT" dirty="0">
              <a:solidFill>
                <a:srgbClr val="0602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91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3"/>
            <a:ext cx="7772400" cy="10081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it-IT" altLang="it-IT" sz="2000" dirty="0"/>
              <a:t>l’errore umano e l’affidabilità umana</a:t>
            </a:r>
            <a:br>
              <a:rPr lang="it-IT" altLang="it-IT" sz="2000" dirty="0"/>
            </a:br>
            <a:r>
              <a:rPr lang="it-IT" altLang="it-IT" sz="1600" dirty="0"/>
              <a:t>il fallimento dell’approccio meccanicista 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Lombardi, Costanza, Rossi. Il protocollo SEW (Sharing Enterprise Well-being) applicato all’ambito ferroviario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294377" y="1289351"/>
            <a:ext cx="8573397" cy="5026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7325" indent="-187325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00000"/>
                </a:solidFill>
              </a:rPr>
              <a:t>Questo approccio meccanicista evidenzia dei </a:t>
            </a:r>
            <a:r>
              <a:rPr lang="it-IT" altLang="it-IT" sz="1800" b="1" dirty="0">
                <a:solidFill>
                  <a:srgbClr val="C00000"/>
                </a:solidFill>
              </a:rPr>
              <a:t>limiti etici e di efficacia</a:t>
            </a:r>
            <a:r>
              <a:rPr lang="it-IT" altLang="it-IT" sz="1800" dirty="0">
                <a:solidFill>
                  <a:srgbClr val="000000"/>
                </a:solidFill>
              </a:rPr>
              <a:t>.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00000"/>
                </a:solidFill>
              </a:rPr>
              <a:t>Ad investimenti in sostegno, surroga o sostituzione spesso non corrisponde l’atteso miglioramento della sicurezza.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0" indent="0" algn="r">
              <a:spcBef>
                <a:spcPct val="20000"/>
              </a:spcBef>
              <a:buClr>
                <a:srgbClr val="822433"/>
              </a:buClr>
            </a:pPr>
            <a:r>
              <a:rPr lang="it-IT" altLang="it-IT" sz="1200" i="1" dirty="0">
                <a:solidFill>
                  <a:srgbClr val="000000"/>
                </a:solidFill>
              </a:rPr>
              <a:t>Es. Decreto ANSF 16/2010</a:t>
            </a:r>
          </a:p>
          <a:p>
            <a:pPr marL="0" indent="0" algn="r">
              <a:spcBef>
                <a:spcPct val="20000"/>
              </a:spcBef>
              <a:buClr>
                <a:srgbClr val="822433"/>
              </a:buClr>
            </a:pPr>
            <a:r>
              <a:rPr lang="it-IT" altLang="it-IT" sz="1200" i="1" dirty="0">
                <a:solidFill>
                  <a:srgbClr val="000000"/>
                </a:solidFill>
              </a:rPr>
              <a:t>nuove istruzioni di protezione cantiere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00000"/>
                </a:solidFill>
              </a:rPr>
              <a:t>Superamento dell’approccio per affidabilità umana e concetto di </a:t>
            </a:r>
            <a:r>
              <a:rPr lang="it-IT" altLang="it-IT" sz="1800" b="1" dirty="0">
                <a:solidFill>
                  <a:srgbClr val="C00000"/>
                </a:solidFill>
              </a:rPr>
              <a:t>fattore umano</a:t>
            </a:r>
            <a:r>
              <a:rPr lang="it-IT" altLang="it-IT" sz="1800" dirty="0">
                <a:solidFill>
                  <a:srgbClr val="060203"/>
                </a:solidFill>
              </a:rPr>
              <a:t>.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60203"/>
                </a:solidFill>
              </a:rPr>
              <a:t>La deviazione dal comportamento atteso, che non è semplicemente un errore (anche perché spesso è intenzionale) ha </a:t>
            </a:r>
            <a:r>
              <a:rPr lang="it-IT" altLang="it-IT" sz="1800" b="1" dirty="0">
                <a:solidFill>
                  <a:srgbClr val="C00000"/>
                </a:solidFill>
              </a:rPr>
              <a:t>natura multifattoriale </a:t>
            </a:r>
            <a:r>
              <a:rPr lang="it-IT" altLang="it-IT" sz="1800" dirty="0">
                <a:solidFill>
                  <a:srgbClr val="060203"/>
                </a:solidFill>
              </a:rPr>
              <a:t>e </a:t>
            </a:r>
            <a:r>
              <a:rPr lang="it-IT" altLang="it-IT" sz="1800" b="1" dirty="0">
                <a:solidFill>
                  <a:srgbClr val="C00000"/>
                </a:solidFill>
              </a:rPr>
              <a:t>radice in fattori di personalità, di organizzazione e di relazione tra lavoratori</a:t>
            </a:r>
            <a:r>
              <a:rPr lang="it-IT" altLang="it-IT" sz="1800" dirty="0">
                <a:solidFill>
                  <a:srgbClr val="060203"/>
                </a:solidFill>
              </a:rPr>
              <a:t>. </a:t>
            </a: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rgbClr val="822433"/>
              </a:buClr>
              <a:buFont typeface="+mj-lt"/>
              <a:buAutoNum type="arabicPeriod"/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endParaRPr lang="it-IT" altLang="it-IT" sz="1600" dirty="0">
              <a:solidFill>
                <a:srgbClr val="000000"/>
              </a:solidFill>
            </a:endParaRPr>
          </a:p>
        </p:txBody>
      </p:sp>
      <p:sp>
        <p:nvSpPr>
          <p:cNvPr id="3078" name="Segnaposto numero diapositiva 6"/>
          <p:cNvSpPr txBox="1">
            <a:spLocks noGrp="1"/>
          </p:cNvSpPr>
          <p:nvPr/>
        </p:nvSpPr>
        <p:spPr bwMode="auto">
          <a:xfrm>
            <a:off x="8532439" y="6525344"/>
            <a:ext cx="335335" cy="3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/>
            <a:fld id="{64D644C4-CECF-4AF5-9BA1-C773A61EB944}" type="slidenum">
              <a:rPr lang="it-IT" altLang="it-IT" sz="1100">
                <a:solidFill>
                  <a:srgbClr val="FFFFFF"/>
                </a:solidFill>
              </a:rPr>
              <a:pPr algn="r"/>
              <a:t>5</a:t>
            </a:fld>
            <a:endParaRPr lang="it-IT" altLang="it-IT" sz="1100">
              <a:solidFill>
                <a:srgbClr val="FFFFFF"/>
              </a:solidFill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6703741" y="134204"/>
            <a:ext cx="1652640" cy="539750"/>
            <a:chOff x="7426506" y="189055"/>
            <a:chExt cx="1652640" cy="539750"/>
          </a:xfrm>
        </p:grpSpPr>
        <p:sp>
          <p:nvSpPr>
            <p:cNvPr id="11" name="AutoShape 79"/>
            <p:cNvSpPr>
              <a:spLocks noChangeArrowheads="1"/>
            </p:cNvSpPr>
            <p:nvPr/>
          </p:nvSpPr>
          <p:spPr bwMode="auto">
            <a:xfrm>
              <a:off x="7426506" y="189055"/>
              <a:ext cx="1499173" cy="539750"/>
            </a:xfrm>
            <a:prstGeom prst="roundRect">
              <a:avLst>
                <a:gd name="adj" fmla="val 43824"/>
              </a:avLst>
            </a:prstGeom>
            <a:solidFill>
              <a:srgbClr val="992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altLang="it-IT">
                <a:solidFill>
                  <a:srgbClr val="822433"/>
                </a:solidFill>
              </a:endParaRPr>
            </a:p>
          </p:txBody>
        </p:sp>
        <p:pic>
          <p:nvPicPr>
            <p:cNvPr id="10" name="Picture 81" descr="logo +marchi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822434"/>
                </a:clrFrom>
                <a:clrTo>
                  <a:srgbClr val="82243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46" t="12604" r="48979"/>
            <a:stretch>
              <a:fillRect/>
            </a:stretch>
          </p:blipFill>
          <p:spPr bwMode="auto">
            <a:xfrm>
              <a:off x="7494821" y="208502"/>
              <a:ext cx="1584325" cy="500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2" descr="http://www.dits-roma.it/sef/sites/default/files/styles/large/public/SEF17-bassa.jpg?itok=F3CWDTC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381" y="153651"/>
            <a:ext cx="546858" cy="5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magine correlata">
            <a:extLst>
              <a:ext uri="{FF2B5EF4-FFF2-40B4-BE49-F238E27FC236}">
                <a16:creationId xmlns:a16="http://schemas.microsoft.com/office/drawing/2014/main" id="{727EE384-528D-46A8-ABF9-B6D9B98DC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20888"/>
            <a:ext cx="4148260" cy="2337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682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3"/>
            <a:ext cx="7772400" cy="10081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it-IT" altLang="it-IT" sz="2000" dirty="0"/>
              <a:t/>
            </a:r>
            <a:br>
              <a:rPr lang="it-IT" altLang="it-IT" sz="2000" dirty="0"/>
            </a:br>
            <a:r>
              <a:rPr lang="it-IT" altLang="it-IT" sz="2000" dirty="0"/>
              <a:t>benessere organizzativo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Lombardi, Costanza, Rossi. Il protocollo SEW (Sharing Enterprise Well-being) applicato all’ambito ferroviario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361012" y="1268760"/>
            <a:ext cx="8573397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7325" indent="-187325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00000"/>
                </a:solidFill>
              </a:rPr>
              <a:t>Il </a:t>
            </a:r>
            <a:r>
              <a:rPr lang="it-IT" altLang="it-IT" sz="1800" b="1" dirty="0">
                <a:solidFill>
                  <a:srgbClr val="C00000"/>
                </a:solidFill>
              </a:rPr>
              <a:t>benessere organizzativo </a:t>
            </a:r>
            <a:r>
              <a:rPr lang="it-IT" altLang="it-IT" sz="1800" dirty="0">
                <a:solidFill>
                  <a:srgbClr val="000000"/>
                </a:solidFill>
              </a:rPr>
              <a:t>è 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i="1" dirty="0">
                <a:solidFill>
                  <a:srgbClr val="000000"/>
                </a:solidFill>
              </a:rPr>
              <a:t>«un </a:t>
            </a:r>
            <a:r>
              <a:rPr lang="it-IT" altLang="it-IT" sz="1800" i="1" dirty="0">
                <a:solidFill>
                  <a:srgbClr val="C00000"/>
                </a:solidFill>
              </a:rPr>
              <a:t>concetto di sintesi </a:t>
            </a:r>
            <a:r>
              <a:rPr lang="it-IT" altLang="it-IT" sz="1800" i="1" dirty="0">
                <a:solidFill>
                  <a:srgbClr val="000000"/>
                </a:solidFill>
              </a:rPr>
              <a:t>che caratterizza la </a:t>
            </a:r>
            <a:r>
              <a:rPr lang="it-IT" altLang="it-IT" sz="1800" b="1" i="1" dirty="0">
                <a:solidFill>
                  <a:srgbClr val="C00000"/>
                </a:solidFill>
              </a:rPr>
              <a:t>qualità della vita lavorativa</a:t>
            </a:r>
            <a:r>
              <a:rPr lang="it-IT" altLang="it-IT" sz="1800" i="1" dirty="0">
                <a:solidFill>
                  <a:srgbClr val="000000"/>
                </a:solidFill>
              </a:rPr>
              <a:t>, compresi gli aspetti di </a:t>
            </a:r>
            <a:r>
              <a:rPr lang="it-IT" altLang="it-IT" sz="1800" b="1" i="1" dirty="0">
                <a:solidFill>
                  <a:srgbClr val="C00000"/>
                </a:solidFill>
              </a:rPr>
              <a:t>salute e sicurezza del lavoro</a:t>
            </a:r>
            <a:r>
              <a:rPr lang="it-IT" altLang="it-IT" sz="1800" i="1" dirty="0">
                <a:solidFill>
                  <a:srgbClr val="000000"/>
                </a:solidFill>
              </a:rPr>
              <a:t>; può essere il </a:t>
            </a:r>
            <a:r>
              <a:rPr lang="it-IT" altLang="it-IT" sz="1800" i="1" dirty="0">
                <a:solidFill>
                  <a:srgbClr val="060203"/>
                </a:solidFill>
              </a:rPr>
              <a:t>maggior fattore </a:t>
            </a:r>
            <a:r>
              <a:rPr lang="it-IT" altLang="it-IT" sz="1800" b="1" i="1" dirty="0">
                <a:solidFill>
                  <a:srgbClr val="C00000"/>
                </a:solidFill>
              </a:rPr>
              <a:t>determinante per la produttività</a:t>
            </a:r>
            <a:r>
              <a:rPr lang="it-IT" altLang="it-IT" sz="1800" b="1" i="1" dirty="0">
                <a:solidFill>
                  <a:srgbClr val="000000"/>
                </a:solidFill>
              </a:rPr>
              <a:t> </a:t>
            </a:r>
            <a:r>
              <a:rPr lang="it-IT" altLang="it-IT" sz="1800" i="1" dirty="0">
                <a:solidFill>
                  <a:srgbClr val="000000"/>
                </a:solidFill>
              </a:rPr>
              <a:t>ai livelli individuali, aziendali e sociali» [OSHA].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i="1" dirty="0">
              <a:solidFill>
                <a:srgbClr val="000000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i="1" dirty="0">
              <a:solidFill>
                <a:srgbClr val="000000"/>
              </a:solidFill>
            </a:endParaRP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600" dirty="0">
                <a:solidFill>
                  <a:srgbClr val="000000"/>
                </a:solidFill>
              </a:rPr>
              <a:t>Con il termine di benessere organizzativo possiamo intendere l’insieme dei nuclei culturali, dei processi e delle pratiche organizzative che animano la dinamica della convivenza nei contesti di lavoro promuovendo, mantenendo e migliorando la qualità della vita e il grado di benessere fisico, psicologico e sociale delle comunità lavorative (</a:t>
            </a:r>
            <a:r>
              <a:rPr lang="it-IT" altLang="it-IT" sz="1600" i="1" dirty="0" err="1">
                <a:solidFill>
                  <a:srgbClr val="000000"/>
                </a:solidFill>
              </a:rPr>
              <a:t>Avallone</a:t>
            </a:r>
            <a:r>
              <a:rPr lang="it-IT" altLang="it-IT" sz="1600" i="1" dirty="0">
                <a:solidFill>
                  <a:srgbClr val="000000"/>
                </a:solidFill>
              </a:rPr>
              <a:t> &amp; Bonaretti</a:t>
            </a:r>
            <a:r>
              <a:rPr lang="it-IT" altLang="it-IT" sz="1600" dirty="0">
                <a:solidFill>
                  <a:srgbClr val="000000"/>
                </a:solidFill>
              </a:rPr>
              <a:t>, 2003)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i="1" dirty="0">
              <a:solidFill>
                <a:srgbClr val="000000"/>
              </a:solidFill>
            </a:endParaRPr>
          </a:p>
          <a:p>
            <a:pPr lvl="1" algn="just">
              <a:spcBef>
                <a:spcPct val="20000"/>
              </a:spcBef>
              <a:buClr>
                <a:srgbClr val="822433"/>
              </a:buClr>
              <a:buFont typeface="Times" pitchFamily="18" charset="0"/>
              <a:buChar char="•"/>
            </a:pPr>
            <a:endParaRPr lang="it-IT" altLang="it-IT" sz="1600" dirty="0">
              <a:solidFill>
                <a:srgbClr val="000000"/>
              </a:solidFill>
            </a:endParaRPr>
          </a:p>
        </p:txBody>
      </p:sp>
      <p:sp>
        <p:nvSpPr>
          <p:cNvPr id="3078" name="Segnaposto numero diapositiva 6"/>
          <p:cNvSpPr txBox="1">
            <a:spLocks noGrp="1"/>
          </p:cNvSpPr>
          <p:nvPr/>
        </p:nvSpPr>
        <p:spPr bwMode="auto">
          <a:xfrm>
            <a:off x="8532439" y="6525344"/>
            <a:ext cx="335335" cy="3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/>
            <a:fld id="{64D644C4-CECF-4AF5-9BA1-C773A61EB944}" type="slidenum">
              <a:rPr lang="it-IT" altLang="it-IT" sz="1100">
                <a:solidFill>
                  <a:srgbClr val="FFFFFF"/>
                </a:solidFill>
              </a:rPr>
              <a:pPr algn="r"/>
              <a:t>6</a:t>
            </a:fld>
            <a:endParaRPr lang="it-IT" altLang="it-IT" sz="1100">
              <a:solidFill>
                <a:srgbClr val="FFFFFF"/>
              </a:solidFill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6703741" y="134204"/>
            <a:ext cx="1652640" cy="539750"/>
            <a:chOff x="7426506" y="189055"/>
            <a:chExt cx="1652640" cy="539750"/>
          </a:xfrm>
        </p:grpSpPr>
        <p:sp>
          <p:nvSpPr>
            <p:cNvPr id="11" name="AutoShape 79"/>
            <p:cNvSpPr>
              <a:spLocks noChangeArrowheads="1"/>
            </p:cNvSpPr>
            <p:nvPr/>
          </p:nvSpPr>
          <p:spPr bwMode="auto">
            <a:xfrm>
              <a:off x="7426506" y="189055"/>
              <a:ext cx="1499173" cy="539750"/>
            </a:xfrm>
            <a:prstGeom prst="roundRect">
              <a:avLst>
                <a:gd name="adj" fmla="val 43824"/>
              </a:avLst>
            </a:prstGeom>
            <a:solidFill>
              <a:srgbClr val="992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altLang="it-IT">
                <a:solidFill>
                  <a:srgbClr val="822433"/>
                </a:solidFill>
              </a:endParaRPr>
            </a:p>
          </p:txBody>
        </p:sp>
        <p:pic>
          <p:nvPicPr>
            <p:cNvPr id="10" name="Picture 81" descr="logo +marchi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822434"/>
                </a:clrFrom>
                <a:clrTo>
                  <a:srgbClr val="82243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46" t="12604" r="48979"/>
            <a:stretch>
              <a:fillRect/>
            </a:stretch>
          </p:blipFill>
          <p:spPr bwMode="auto">
            <a:xfrm>
              <a:off x="7494821" y="208502"/>
              <a:ext cx="1584325" cy="500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2" descr="http://www.dits-roma.it/sef/sites/default/files/styles/large/public/SEF17-bassa.jpg?itok=F3CWDTC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381" y="153651"/>
            <a:ext cx="546858" cy="5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741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3"/>
            <a:ext cx="8424936" cy="10081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it-IT" altLang="it-IT" sz="2000" dirty="0"/>
              <a:t/>
            </a:r>
            <a:br>
              <a:rPr lang="it-IT" altLang="it-IT" sz="2000" dirty="0"/>
            </a:br>
            <a:r>
              <a:rPr lang="en-US" altLang="it-IT" sz="2000" dirty="0" err="1"/>
              <a:t>Basi</a:t>
            </a:r>
            <a:r>
              <a:rPr lang="en-US" altLang="it-IT" sz="2000" dirty="0"/>
              <a:t> </a:t>
            </a:r>
            <a:r>
              <a:rPr lang="en-US" altLang="it-IT" sz="2000" dirty="0" err="1"/>
              <a:t>teoriche</a:t>
            </a:r>
            <a:r>
              <a:rPr lang="en-US" altLang="it-IT" sz="2000" dirty="0"/>
              <a:t> di SEW (Sharing Enterprise Well-being)</a:t>
            </a:r>
            <a:endParaRPr lang="it-IT" altLang="it-IT" sz="2000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Lombardi, Costanza, Rossi. Il protocollo SEW (Sharing Enterprise Well-being) applicato all’ambito ferroviario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361012" y="1268760"/>
            <a:ext cx="8573397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7325" indent="-187325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00000"/>
                </a:solidFill>
              </a:rPr>
              <a:t>I costrutti dell’</a:t>
            </a:r>
            <a:r>
              <a:rPr lang="it-IT" altLang="it-IT" sz="1800" b="1" dirty="0">
                <a:solidFill>
                  <a:srgbClr val="C00000"/>
                </a:solidFill>
              </a:rPr>
              <a:t>Ingegneria della Sicurezza </a:t>
            </a:r>
            <a:r>
              <a:rPr lang="it-IT" altLang="it-IT" sz="1800" dirty="0">
                <a:solidFill>
                  <a:srgbClr val="000000"/>
                </a:solidFill>
              </a:rPr>
              <a:t>e del </a:t>
            </a:r>
            <a:r>
              <a:rPr lang="it-IT" altLang="it-IT" sz="1800" b="1" dirty="0">
                <a:solidFill>
                  <a:srgbClr val="C00000"/>
                </a:solidFill>
              </a:rPr>
              <a:t>Benessere Organizzativo </a:t>
            </a:r>
            <a:r>
              <a:rPr lang="it-IT" altLang="it-IT" sz="1800" dirty="0">
                <a:solidFill>
                  <a:srgbClr val="000000"/>
                </a:solidFill>
              </a:rPr>
              <a:t>sui quali si basa la procedura standardizzata </a:t>
            </a:r>
            <a:r>
              <a:rPr lang="it-IT" altLang="it-IT" sz="1800" b="1" dirty="0">
                <a:solidFill>
                  <a:srgbClr val="C00000"/>
                </a:solidFill>
              </a:rPr>
              <a:t>SEW</a:t>
            </a:r>
            <a:r>
              <a:rPr lang="it-IT" altLang="it-IT" sz="1800" dirty="0">
                <a:solidFill>
                  <a:srgbClr val="000000"/>
                </a:solidFill>
              </a:rPr>
              <a:t> costituiscono una base razionale consolidata di interpretazione dei fenomeni e degli interventi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00000"/>
                </a:solidFill>
              </a:rPr>
              <a:t>EVIDENZE: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342900" indent="-342900" algn="just">
              <a:spcBef>
                <a:spcPct val="20000"/>
              </a:spcBef>
              <a:buClr>
                <a:srgbClr val="822433"/>
              </a:buClr>
              <a:buFont typeface="+mj-lt"/>
              <a:buAutoNum type="arabicPeriod"/>
            </a:pPr>
            <a:r>
              <a:rPr lang="it-IT" altLang="it-IT" sz="1600" dirty="0">
                <a:solidFill>
                  <a:srgbClr val="C00000"/>
                </a:solidFill>
              </a:rPr>
              <a:t>Malfunzionamenti, anomalie, infortuni, incidenti </a:t>
            </a:r>
            <a:r>
              <a:rPr lang="it-IT" altLang="it-IT" sz="1600" dirty="0">
                <a:solidFill>
                  <a:srgbClr val="000000"/>
                </a:solidFill>
              </a:rPr>
              <a:t>sono dovuti a </a:t>
            </a:r>
            <a:r>
              <a:rPr lang="it-IT" altLang="it-IT" sz="1600" dirty="0">
                <a:solidFill>
                  <a:srgbClr val="C00000"/>
                </a:solidFill>
              </a:rPr>
              <a:t>guasti tecnici </a:t>
            </a:r>
            <a:r>
              <a:rPr lang="it-IT" altLang="it-IT" sz="1600" dirty="0">
                <a:solidFill>
                  <a:srgbClr val="000000"/>
                </a:solidFill>
              </a:rPr>
              <a:t>o a </a:t>
            </a:r>
            <a:r>
              <a:rPr lang="it-IT" altLang="it-IT" sz="1600" dirty="0">
                <a:solidFill>
                  <a:srgbClr val="C00000"/>
                </a:solidFill>
              </a:rPr>
              <a:t>comportamenti umani non corretti </a:t>
            </a:r>
            <a:r>
              <a:rPr lang="it-IT" altLang="it-IT" sz="1600" dirty="0">
                <a:solidFill>
                  <a:srgbClr val="000000"/>
                </a:solidFill>
              </a:rPr>
              <a:t>(errori o violazioni).</a:t>
            </a:r>
          </a:p>
          <a:p>
            <a:pPr marL="342900" indent="-342900" algn="just">
              <a:spcBef>
                <a:spcPct val="20000"/>
              </a:spcBef>
              <a:buClr>
                <a:srgbClr val="822433"/>
              </a:buClr>
              <a:buFont typeface="+mj-lt"/>
              <a:buAutoNum type="arabicPeriod"/>
            </a:pPr>
            <a:r>
              <a:rPr lang="it-IT" altLang="it-IT" sz="1600" dirty="0">
                <a:solidFill>
                  <a:srgbClr val="000000"/>
                </a:solidFill>
              </a:rPr>
              <a:t>Il comportamento umano è l’</a:t>
            </a:r>
            <a:r>
              <a:rPr lang="it-IT" altLang="it-IT" sz="1600" dirty="0">
                <a:solidFill>
                  <a:srgbClr val="C00000"/>
                </a:solidFill>
              </a:rPr>
              <a:t>epifenomeno</a:t>
            </a:r>
            <a:r>
              <a:rPr lang="it-IT" altLang="it-IT" sz="1600" dirty="0">
                <a:solidFill>
                  <a:srgbClr val="000000"/>
                </a:solidFill>
              </a:rPr>
              <a:t> di complesse dinamiche personali, di gruppo e di interazione con il </a:t>
            </a:r>
            <a:r>
              <a:rPr lang="it-IT" altLang="it-IT" sz="1600" dirty="0">
                <a:solidFill>
                  <a:srgbClr val="C00000"/>
                </a:solidFill>
              </a:rPr>
              <a:t>contesto organizzativo</a:t>
            </a:r>
            <a:r>
              <a:rPr lang="it-IT" altLang="it-IT" sz="1600" dirty="0">
                <a:solidFill>
                  <a:srgbClr val="000000"/>
                </a:solidFill>
              </a:rPr>
              <a:t>.</a:t>
            </a:r>
          </a:p>
          <a:p>
            <a:pPr marL="342900" indent="-342900" algn="just">
              <a:spcBef>
                <a:spcPct val="20000"/>
              </a:spcBef>
              <a:buClr>
                <a:srgbClr val="822433"/>
              </a:buClr>
              <a:buFont typeface="+mj-lt"/>
              <a:buAutoNum type="arabicPeriod"/>
            </a:pPr>
            <a:r>
              <a:rPr lang="it-IT" altLang="it-IT" sz="1600" dirty="0">
                <a:solidFill>
                  <a:srgbClr val="000000"/>
                </a:solidFill>
              </a:rPr>
              <a:t>Nella relazione tra lavoratori e organizzazione si strutturano </a:t>
            </a:r>
            <a:r>
              <a:rPr lang="it-IT" altLang="it-IT" sz="1600" dirty="0">
                <a:solidFill>
                  <a:srgbClr val="C00000"/>
                </a:solidFill>
              </a:rPr>
              <a:t>rappresentazioni condivise </a:t>
            </a:r>
            <a:r>
              <a:rPr lang="it-IT" altLang="it-IT" sz="1600" dirty="0">
                <a:solidFill>
                  <a:srgbClr val="000000"/>
                </a:solidFill>
              </a:rPr>
              <a:t>spesso negative (giudizi sommari sui superiori, sulla competenza interna…) che condizionano la traduzione delle procedure in prassi.</a:t>
            </a:r>
          </a:p>
          <a:p>
            <a:pPr marL="342900" indent="-342900" algn="just">
              <a:spcBef>
                <a:spcPct val="20000"/>
              </a:spcBef>
              <a:buClr>
                <a:srgbClr val="822433"/>
              </a:buClr>
              <a:buFont typeface="+mj-lt"/>
              <a:buAutoNum type="arabicPeriod"/>
            </a:pPr>
            <a:r>
              <a:rPr lang="it-IT" altLang="it-IT" sz="1600" dirty="0">
                <a:solidFill>
                  <a:srgbClr val="000000"/>
                </a:solidFill>
              </a:rPr>
              <a:t>Le </a:t>
            </a:r>
            <a:r>
              <a:rPr lang="it-IT" altLang="it-IT" sz="1600" dirty="0">
                <a:solidFill>
                  <a:srgbClr val="C00000"/>
                </a:solidFill>
              </a:rPr>
              <a:t>rappresentazioni condivise critiche </a:t>
            </a:r>
            <a:r>
              <a:rPr lang="it-IT" altLang="it-IT" sz="1600" dirty="0">
                <a:solidFill>
                  <a:srgbClr val="000000"/>
                </a:solidFill>
              </a:rPr>
              <a:t>favoriscono la degradazione delle procedure e l’instaurarsi di prassi informali, alterate, insicure e inefficienti.</a:t>
            </a:r>
          </a:p>
          <a:p>
            <a:pPr marL="342900" indent="-342900" algn="just">
              <a:spcBef>
                <a:spcPct val="20000"/>
              </a:spcBef>
              <a:buClr>
                <a:srgbClr val="822433"/>
              </a:buClr>
              <a:buFont typeface="+mj-lt"/>
              <a:buAutoNum type="arabicPeriod"/>
            </a:pPr>
            <a:endParaRPr lang="it-IT" altLang="it-IT" sz="1600" dirty="0">
              <a:solidFill>
                <a:srgbClr val="000000"/>
              </a:solidFill>
            </a:endParaRPr>
          </a:p>
        </p:txBody>
      </p:sp>
      <p:sp>
        <p:nvSpPr>
          <p:cNvPr id="3078" name="Segnaposto numero diapositiva 6"/>
          <p:cNvSpPr txBox="1">
            <a:spLocks noGrp="1"/>
          </p:cNvSpPr>
          <p:nvPr/>
        </p:nvSpPr>
        <p:spPr bwMode="auto">
          <a:xfrm>
            <a:off x="8532439" y="6525344"/>
            <a:ext cx="335335" cy="3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/>
            <a:fld id="{64D644C4-CECF-4AF5-9BA1-C773A61EB944}" type="slidenum">
              <a:rPr lang="it-IT" altLang="it-IT" sz="1100">
                <a:solidFill>
                  <a:srgbClr val="FFFFFF"/>
                </a:solidFill>
              </a:rPr>
              <a:pPr algn="r"/>
              <a:t>7</a:t>
            </a:fld>
            <a:endParaRPr lang="it-IT" altLang="it-IT" sz="1100">
              <a:solidFill>
                <a:srgbClr val="FFFFFF"/>
              </a:solidFill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6703741" y="134204"/>
            <a:ext cx="1652640" cy="539750"/>
            <a:chOff x="7426506" y="189055"/>
            <a:chExt cx="1652640" cy="539750"/>
          </a:xfrm>
        </p:grpSpPr>
        <p:sp>
          <p:nvSpPr>
            <p:cNvPr id="11" name="AutoShape 79"/>
            <p:cNvSpPr>
              <a:spLocks noChangeArrowheads="1"/>
            </p:cNvSpPr>
            <p:nvPr/>
          </p:nvSpPr>
          <p:spPr bwMode="auto">
            <a:xfrm>
              <a:off x="7426506" y="189055"/>
              <a:ext cx="1499173" cy="539750"/>
            </a:xfrm>
            <a:prstGeom prst="roundRect">
              <a:avLst>
                <a:gd name="adj" fmla="val 43824"/>
              </a:avLst>
            </a:prstGeom>
            <a:solidFill>
              <a:srgbClr val="992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altLang="it-IT">
                <a:solidFill>
                  <a:srgbClr val="822433"/>
                </a:solidFill>
              </a:endParaRPr>
            </a:p>
          </p:txBody>
        </p:sp>
        <p:pic>
          <p:nvPicPr>
            <p:cNvPr id="10" name="Picture 81" descr="logo +marchi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822434"/>
                </a:clrFrom>
                <a:clrTo>
                  <a:srgbClr val="82243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46" t="12604" r="48979"/>
            <a:stretch>
              <a:fillRect/>
            </a:stretch>
          </p:blipFill>
          <p:spPr bwMode="auto">
            <a:xfrm>
              <a:off x="7494821" y="208502"/>
              <a:ext cx="1584325" cy="500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2" descr="http://www.dits-roma.it/sef/sites/default/files/styles/large/public/SEF17-bassa.jpg?itok=F3CWDTC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381" y="153651"/>
            <a:ext cx="546858" cy="5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827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3"/>
            <a:ext cx="8424936" cy="10081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it-IT" altLang="it-IT" sz="2000" dirty="0"/>
              <a:t/>
            </a:r>
            <a:br>
              <a:rPr lang="it-IT" altLang="it-IT" sz="2000" dirty="0"/>
            </a:br>
            <a:r>
              <a:rPr lang="en-US" altLang="it-IT" sz="2000" dirty="0"/>
              <a:t>SEW (Sharing Enterprise Well-being)</a:t>
            </a:r>
            <a:endParaRPr lang="it-IT" altLang="it-IT" sz="2000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Lombardi, Costanza, Rossi. Il protocollo SEW (Sharing Enterprise Well-being) applicato all’ambito ferroviario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361012" y="1268760"/>
            <a:ext cx="2770828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7325" indent="-187325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b="1" dirty="0">
                <a:solidFill>
                  <a:srgbClr val="C00000"/>
                </a:solidFill>
              </a:rPr>
              <a:t>Sinergia</a:t>
            </a:r>
            <a:r>
              <a:rPr lang="it-IT" altLang="it-IT" sz="1800" dirty="0">
                <a:solidFill>
                  <a:srgbClr val="000000"/>
                </a:solidFill>
              </a:rPr>
              <a:t> tra competenze </a:t>
            </a:r>
            <a:r>
              <a:rPr lang="it-IT" altLang="it-IT" sz="1800" dirty="0">
                <a:solidFill>
                  <a:srgbClr val="C00000"/>
                </a:solidFill>
              </a:rPr>
              <a:t>ingegneristiche</a:t>
            </a:r>
            <a:r>
              <a:rPr lang="it-IT" altLang="it-IT" sz="1800" dirty="0">
                <a:solidFill>
                  <a:srgbClr val="000000"/>
                </a:solidFill>
              </a:rPr>
              <a:t> tecnico-progettuali e di </a:t>
            </a:r>
            <a:r>
              <a:rPr lang="it-IT" altLang="it-IT" sz="1800" dirty="0">
                <a:solidFill>
                  <a:srgbClr val="C00000"/>
                </a:solidFill>
              </a:rPr>
              <a:t>psicologia delle organizzazioni </a:t>
            </a:r>
            <a:r>
              <a:rPr lang="it-IT" altLang="it-IT" sz="1800" dirty="0">
                <a:solidFill>
                  <a:srgbClr val="000000"/>
                </a:solidFill>
              </a:rPr>
              <a:t>per migliorare la prestazione lavorativa (</a:t>
            </a:r>
            <a:r>
              <a:rPr lang="it-IT" altLang="it-IT" sz="1800" b="1" dirty="0">
                <a:solidFill>
                  <a:srgbClr val="C00000"/>
                </a:solidFill>
              </a:rPr>
              <a:t>efficienza e sicurezza</a:t>
            </a:r>
            <a:r>
              <a:rPr lang="it-IT" altLang="it-IT" sz="1800" dirty="0">
                <a:solidFill>
                  <a:srgbClr val="000000"/>
                </a:solidFill>
              </a:rPr>
              <a:t>).</a:t>
            </a:r>
          </a:p>
          <a:p>
            <a:pPr marL="0" indent="0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000000"/>
              </a:solidFill>
            </a:endParaRPr>
          </a:p>
          <a:p>
            <a:pPr marL="0" indent="0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00000"/>
                </a:solidFill>
              </a:rPr>
              <a:t>La componente tecnico-ingegneristica </a:t>
            </a:r>
            <a:r>
              <a:rPr lang="it-IT" altLang="it-IT" sz="1800" b="1" dirty="0">
                <a:solidFill>
                  <a:srgbClr val="C00000"/>
                </a:solidFill>
              </a:rPr>
              <a:t>verifica e riformula il processo </a:t>
            </a:r>
          </a:p>
          <a:p>
            <a:pPr marL="0" indent="0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00000"/>
                </a:solidFill>
              </a:rPr>
              <a:t>La componente psicologico organizzativa </a:t>
            </a:r>
            <a:r>
              <a:rPr lang="it-IT" altLang="it-IT" sz="1800" b="1" dirty="0">
                <a:solidFill>
                  <a:srgbClr val="C00000"/>
                </a:solidFill>
              </a:rPr>
              <a:t>realizza le condizioni </a:t>
            </a:r>
            <a:r>
              <a:rPr lang="it-IT" altLang="it-IT" sz="1800" dirty="0">
                <a:solidFill>
                  <a:srgbClr val="000000"/>
                </a:solidFill>
              </a:rPr>
              <a:t>per l’applicazione favorevole entro il contesto lavorativo </a:t>
            </a:r>
            <a:endParaRPr lang="it-IT" altLang="it-IT" sz="1600" dirty="0">
              <a:solidFill>
                <a:srgbClr val="000000"/>
              </a:solidFill>
            </a:endParaRPr>
          </a:p>
        </p:txBody>
      </p:sp>
      <p:sp>
        <p:nvSpPr>
          <p:cNvPr id="3078" name="Segnaposto numero diapositiva 6"/>
          <p:cNvSpPr txBox="1">
            <a:spLocks noGrp="1"/>
          </p:cNvSpPr>
          <p:nvPr/>
        </p:nvSpPr>
        <p:spPr bwMode="auto">
          <a:xfrm>
            <a:off x="8532439" y="6525344"/>
            <a:ext cx="335335" cy="3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/>
            <a:fld id="{64D644C4-CECF-4AF5-9BA1-C773A61EB944}" type="slidenum">
              <a:rPr lang="it-IT" altLang="it-IT" sz="1100">
                <a:solidFill>
                  <a:srgbClr val="FFFFFF"/>
                </a:solidFill>
              </a:rPr>
              <a:pPr algn="r"/>
              <a:t>8</a:t>
            </a:fld>
            <a:endParaRPr lang="it-IT" altLang="it-IT" sz="1100">
              <a:solidFill>
                <a:srgbClr val="FFFFFF"/>
              </a:solidFill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6703741" y="134204"/>
            <a:ext cx="1652640" cy="539750"/>
            <a:chOff x="7426506" y="189055"/>
            <a:chExt cx="1652640" cy="539750"/>
          </a:xfrm>
        </p:grpSpPr>
        <p:sp>
          <p:nvSpPr>
            <p:cNvPr id="11" name="AutoShape 79"/>
            <p:cNvSpPr>
              <a:spLocks noChangeArrowheads="1"/>
            </p:cNvSpPr>
            <p:nvPr/>
          </p:nvSpPr>
          <p:spPr bwMode="auto">
            <a:xfrm>
              <a:off x="7426506" y="189055"/>
              <a:ext cx="1499173" cy="539750"/>
            </a:xfrm>
            <a:prstGeom prst="roundRect">
              <a:avLst>
                <a:gd name="adj" fmla="val 43824"/>
              </a:avLst>
            </a:prstGeom>
            <a:solidFill>
              <a:srgbClr val="992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altLang="it-IT">
                <a:solidFill>
                  <a:srgbClr val="822433"/>
                </a:solidFill>
              </a:endParaRPr>
            </a:p>
          </p:txBody>
        </p:sp>
        <p:pic>
          <p:nvPicPr>
            <p:cNvPr id="10" name="Picture 81" descr="logo +marchi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822434"/>
                </a:clrFrom>
                <a:clrTo>
                  <a:srgbClr val="82243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46" t="12604" r="48979"/>
            <a:stretch>
              <a:fillRect/>
            </a:stretch>
          </p:blipFill>
          <p:spPr bwMode="auto">
            <a:xfrm>
              <a:off x="7494821" y="208502"/>
              <a:ext cx="1584325" cy="500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2" descr="http://www.dits-roma.it/sef/sites/default/files/styles/large/public/SEF17-bassa.jpg?itok=F3CWDTC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381" y="153651"/>
            <a:ext cx="546858" cy="5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7A54D578-CB89-4201-835D-7F12694D63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6262" y="1053497"/>
            <a:ext cx="5572227" cy="54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969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3"/>
            <a:ext cx="8424936" cy="10081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it-IT" altLang="it-IT" sz="2000" dirty="0"/>
              <a:t/>
            </a:r>
            <a:br>
              <a:rPr lang="it-IT" altLang="it-IT" sz="2000" dirty="0"/>
            </a:br>
            <a:r>
              <a:rPr lang="en-US" altLang="it-IT" sz="2000" dirty="0"/>
              <a:t>SEW (Sharing Enterprise Well-being)</a:t>
            </a:r>
            <a:endParaRPr lang="it-IT" altLang="it-IT" sz="2000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Lombardi, Costanza, Rossi. Il protocollo SEW (Sharing Enterprise Well-being) applicato all’ambito ferroviario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361012" y="1268760"/>
            <a:ext cx="7995369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7325" indent="-187325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60203"/>
                </a:solidFill>
              </a:rPr>
              <a:t>STEP 1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C00000"/>
                </a:solidFill>
              </a:rPr>
              <a:t>Data &amp; big data analysis: </a:t>
            </a:r>
            <a:r>
              <a:rPr lang="it-IT" altLang="it-IT" sz="1800" dirty="0">
                <a:solidFill>
                  <a:srgbClr val="060203"/>
                </a:solidFill>
              </a:rPr>
              <a:t>infortuni, incidenti, anormalità, esercizio… con approccio integrato e scalabile con </a:t>
            </a:r>
            <a:r>
              <a:rPr lang="it-IT" altLang="it-IT" sz="1800" dirty="0">
                <a:solidFill>
                  <a:srgbClr val="C00000"/>
                </a:solidFill>
              </a:rPr>
              <a:t>sistema esperto</a:t>
            </a:r>
            <a:r>
              <a:rPr lang="it-IT" altLang="it-IT" sz="1800" dirty="0">
                <a:solidFill>
                  <a:srgbClr val="060203"/>
                </a:solidFill>
              </a:rPr>
              <a:t>, per individuare le aree di intervento con maggiore potenziale di miglioramento. 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60203"/>
                </a:solidFill>
              </a:rPr>
              <a:t>STEP 2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C00000"/>
                </a:solidFill>
              </a:rPr>
              <a:t>Analisi tecnica preliminare</a:t>
            </a:r>
            <a:r>
              <a:rPr lang="it-IT" altLang="it-IT" sz="1600" dirty="0">
                <a:solidFill>
                  <a:srgbClr val="060203"/>
                </a:solidFill>
              </a:rPr>
              <a:t>: i</a:t>
            </a:r>
            <a:r>
              <a:rPr lang="it-IT" altLang="it-IT" sz="1800" dirty="0">
                <a:solidFill>
                  <a:srgbClr val="060203"/>
                </a:solidFill>
              </a:rPr>
              <a:t>dentificazione della procedura; analisi delle non conformità specifiche e analisi dei rapporti di inchiesta sugli incidenti gravi occorsi nell’applicazione della procedura; formulazione delle </a:t>
            </a:r>
            <a:r>
              <a:rPr lang="it-IT" altLang="it-IT" sz="1800" dirty="0">
                <a:solidFill>
                  <a:srgbClr val="C00000"/>
                </a:solidFill>
              </a:rPr>
              <a:t>ipotesi di implementazione</a:t>
            </a:r>
            <a:r>
              <a:rPr lang="it-IT" altLang="it-IT" sz="1800" dirty="0">
                <a:solidFill>
                  <a:srgbClr val="060203"/>
                </a:solidFill>
              </a:rPr>
              <a:t> della procedura, con verifica tecnica-psicologica e tecnica-ingegneristica e costruzione progressiva delle proposte, </a:t>
            </a:r>
            <a:r>
              <a:rPr lang="it-IT" altLang="it-IT" sz="1800" dirty="0">
                <a:solidFill>
                  <a:srgbClr val="C00000"/>
                </a:solidFill>
              </a:rPr>
              <a:t>verificate e validate con approccio </a:t>
            </a:r>
            <a:r>
              <a:rPr lang="it-IT" altLang="it-IT" sz="1800" dirty="0" err="1">
                <a:solidFill>
                  <a:srgbClr val="C00000"/>
                </a:solidFill>
              </a:rPr>
              <a:t>normativista</a:t>
            </a:r>
            <a:r>
              <a:rPr lang="it-IT" altLang="it-IT" sz="1800" dirty="0">
                <a:solidFill>
                  <a:srgbClr val="C00000"/>
                </a:solidFill>
              </a:rPr>
              <a:t>, approccio RAMS e verifica di efficienza</a:t>
            </a:r>
            <a:r>
              <a:rPr lang="it-IT" altLang="it-IT" sz="1800" dirty="0">
                <a:solidFill>
                  <a:srgbClr val="060203"/>
                </a:solidFill>
              </a:rPr>
              <a:t>, </a:t>
            </a:r>
            <a:r>
              <a:rPr lang="it-IT" altLang="it-IT" sz="1800" dirty="0">
                <a:solidFill>
                  <a:srgbClr val="C00000"/>
                </a:solidFill>
              </a:rPr>
              <a:t>resilienza e resistenza</a:t>
            </a:r>
            <a:r>
              <a:rPr lang="it-IT" altLang="it-IT" sz="1800" dirty="0">
                <a:solidFill>
                  <a:srgbClr val="060203"/>
                </a:solidFill>
              </a:rPr>
              <a:t> delle singole fasi della procedura e della procedura nel suo complesso; </a:t>
            </a:r>
            <a:r>
              <a:rPr lang="it-IT" altLang="it-IT" sz="1800" dirty="0">
                <a:solidFill>
                  <a:srgbClr val="C00000"/>
                </a:solidFill>
              </a:rPr>
              <a:t>analisi costi-benefici </a:t>
            </a:r>
            <a:r>
              <a:rPr lang="it-IT" altLang="it-IT" sz="1800" dirty="0">
                <a:solidFill>
                  <a:srgbClr val="060203"/>
                </a:solidFill>
              </a:rPr>
              <a:t>delle ipotesi di implementazione delle procedure.</a:t>
            </a:r>
          </a:p>
        </p:txBody>
      </p:sp>
      <p:sp>
        <p:nvSpPr>
          <p:cNvPr id="3078" name="Segnaposto numero diapositiva 6"/>
          <p:cNvSpPr txBox="1">
            <a:spLocks noGrp="1"/>
          </p:cNvSpPr>
          <p:nvPr/>
        </p:nvSpPr>
        <p:spPr bwMode="auto">
          <a:xfrm>
            <a:off x="8532439" y="6525344"/>
            <a:ext cx="335335" cy="3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/>
            <a:fld id="{64D644C4-CECF-4AF5-9BA1-C773A61EB944}" type="slidenum">
              <a:rPr lang="it-IT" altLang="it-IT" sz="1100">
                <a:solidFill>
                  <a:srgbClr val="FFFFFF"/>
                </a:solidFill>
              </a:rPr>
              <a:pPr algn="r"/>
              <a:t>9</a:t>
            </a:fld>
            <a:endParaRPr lang="it-IT" altLang="it-IT" sz="1100">
              <a:solidFill>
                <a:srgbClr val="FFFFFF"/>
              </a:solidFill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6703741" y="134204"/>
            <a:ext cx="1652640" cy="539750"/>
            <a:chOff x="7426506" y="189055"/>
            <a:chExt cx="1652640" cy="539750"/>
          </a:xfrm>
        </p:grpSpPr>
        <p:sp>
          <p:nvSpPr>
            <p:cNvPr id="11" name="AutoShape 79"/>
            <p:cNvSpPr>
              <a:spLocks noChangeArrowheads="1"/>
            </p:cNvSpPr>
            <p:nvPr/>
          </p:nvSpPr>
          <p:spPr bwMode="auto">
            <a:xfrm>
              <a:off x="7426506" y="189055"/>
              <a:ext cx="1499173" cy="539750"/>
            </a:xfrm>
            <a:prstGeom prst="roundRect">
              <a:avLst>
                <a:gd name="adj" fmla="val 43824"/>
              </a:avLst>
            </a:prstGeom>
            <a:solidFill>
              <a:srgbClr val="992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altLang="it-IT">
                <a:solidFill>
                  <a:srgbClr val="822433"/>
                </a:solidFill>
              </a:endParaRPr>
            </a:p>
          </p:txBody>
        </p:sp>
        <p:pic>
          <p:nvPicPr>
            <p:cNvPr id="10" name="Picture 81" descr="logo +marchi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822434"/>
                </a:clrFrom>
                <a:clrTo>
                  <a:srgbClr val="82243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46" t="12604" r="48979"/>
            <a:stretch>
              <a:fillRect/>
            </a:stretch>
          </p:blipFill>
          <p:spPr bwMode="auto">
            <a:xfrm>
              <a:off x="7494821" y="208502"/>
              <a:ext cx="1584325" cy="500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2" descr="http://www.dits-roma.it/sef/sites/default/files/styles/large/public/SEF17-bassa.jpg?itok=F3CWDTC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381" y="153651"/>
            <a:ext cx="546858" cy="5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226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3"/>
            <a:ext cx="8424936" cy="10081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it-IT" altLang="it-IT" sz="2000" dirty="0"/>
              <a:t/>
            </a:r>
            <a:br>
              <a:rPr lang="it-IT" altLang="it-IT" sz="2000" dirty="0"/>
            </a:br>
            <a:r>
              <a:rPr lang="en-US" altLang="it-IT" sz="2000" dirty="0"/>
              <a:t>SEW (Sharing Enterprise Well-being)</a:t>
            </a:r>
            <a:endParaRPr lang="it-IT" altLang="it-IT" sz="2000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Lombardi, Costanza, Rossi. Il protocollo SEW (Sharing Enterprise Well-being) applicato all’ambito ferroviario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361012" y="1268760"/>
            <a:ext cx="7995369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7325" indent="-187325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60203"/>
                </a:solidFill>
              </a:rPr>
              <a:t>STEP 3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C00000"/>
                </a:solidFill>
              </a:rPr>
              <a:t>Discussione</a:t>
            </a:r>
            <a:r>
              <a:rPr lang="it-IT" altLang="it-IT" sz="1800" dirty="0">
                <a:solidFill>
                  <a:srgbClr val="060203"/>
                </a:solidFill>
              </a:rPr>
              <a:t>, con gruppo di operativi esperti nell’applicazione (diretta o indiretta) della procedura di:</a:t>
            </a: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r>
              <a:rPr lang="it-IT" altLang="it-IT" sz="1800" dirty="0">
                <a:solidFill>
                  <a:srgbClr val="060203"/>
                </a:solidFill>
              </a:rPr>
              <a:t>procedura esistente;</a:t>
            </a: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r>
              <a:rPr lang="it-IT" altLang="it-IT" sz="1800" dirty="0">
                <a:solidFill>
                  <a:srgbClr val="060203"/>
                </a:solidFill>
              </a:rPr>
              <a:t>non conformità registrate;</a:t>
            </a: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r>
              <a:rPr lang="it-IT" altLang="it-IT" sz="1800" dirty="0">
                <a:solidFill>
                  <a:srgbClr val="060203"/>
                </a:solidFill>
              </a:rPr>
              <a:t>inchieste su incidenti / infortuni occorsi;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i="1" u="sng" dirty="0">
                <a:solidFill>
                  <a:srgbClr val="060203"/>
                </a:solidFill>
              </a:rPr>
              <a:t>in parallelo allo svolgimento delle occasioni di incontro con il gruppo degli esperti operativi</a:t>
            </a:r>
            <a:r>
              <a:rPr lang="it-IT" altLang="it-IT" sz="1800" dirty="0">
                <a:solidFill>
                  <a:srgbClr val="060203"/>
                </a:solidFill>
              </a:rPr>
              <a:t> svolgimento di incontri di discussione sull’avanzamento dell’analisi condivisa con i dirigenti aziendali.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C00000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060203"/>
                </a:solidFill>
              </a:rPr>
              <a:t>STEP 4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800" dirty="0">
                <a:solidFill>
                  <a:srgbClr val="C00000"/>
                </a:solidFill>
              </a:rPr>
              <a:t>Condivisione dei risultati </a:t>
            </a:r>
            <a:r>
              <a:rPr lang="it-IT" altLang="it-IT" sz="1800" dirty="0">
                <a:solidFill>
                  <a:srgbClr val="060203"/>
                </a:solidFill>
              </a:rPr>
              <a:t>e formulazione del rapporto di analisi e dell’intervento proposto.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800" dirty="0">
              <a:solidFill>
                <a:srgbClr val="060203"/>
              </a:solidFill>
            </a:endParaRPr>
          </a:p>
        </p:txBody>
      </p:sp>
      <p:sp>
        <p:nvSpPr>
          <p:cNvPr id="3078" name="Segnaposto numero diapositiva 6"/>
          <p:cNvSpPr txBox="1">
            <a:spLocks noGrp="1"/>
          </p:cNvSpPr>
          <p:nvPr/>
        </p:nvSpPr>
        <p:spPr bwMode="auto">
          <a:xfrm>
            <a:off x="8532439" y="6525344"/>
            <a:ext cx="432049" cy="3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/>
            <a:fld id="{64D644C4-CECF-4AF5-9BA1-C773A61EB944}" type="slidenum">
              <a:rPr lang="it-IT" altLang="it-IT" sz="1100">
                <a:solidFill>
                  <a:srgbClr val="FFFFFF"/>
                </a:solidFill>
              </a:rPr>
              <a:pPr algn="r"/>
              <a:t>10</a:t>
            </a:fld>
            <a:endParaRPr lang="it-IT" altLang="it-IT" sz="1100">
              <a:solidFill>
                <a:srgbClr val="FFFFFF"/>
              </a:solidFill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6703741" y="134204"/>
            <a:ext cx="1652640" cy="539750"/>
            <a:chOff x="7426506" y="189055"/>
            <a:chExt cx="1652640" cy="539750"/>
          </a:xfrm>
        </p:grpSpPr>
        <p:sp>
          <p:nvSpPr>
            <p:cNvPr id="11" name="AutoShape 79"/>
            <p:cNvSpPr>
              <a:spLocks noChangeArrowheads="1"/>
            </p:cNvSpPr>
            <p:nvPr/>
          </p:nvSpPr>
          <p:spPr bwMode="auto">
            <a:xfrm>
              <a:off x="7426506" y="189055"/>
              <a:ext cx="1499173" cy="539750"/>
            </a:xfrm>
            <a:prstGeom prst="roundRect">
              <a:avLst>
                <a:gd name="adj" fmla="val 43824"/>
              </a:avLst>
            </a:prstGeom>
            <a:solidFill>
              <a:srgbClr val="992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altLang="it-IT">
                <a:solidFill>
                  <a:srgbClr val="822433"/>
                </a:solidFill>
              </a:endParaRPr>
            </a:p>
          </p:txBody>
        </p:sp>
        <p:pic>
          <p:nvPicPr>
            <p:cNvPr id="10" name="Picture 81" descr="logo +marchi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822434"/>
                </a:clrFrom>
                <a:clrTo>
                  <a:srgbClr val="82243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46" t="12604" r="48979"/>
            <a:stretch>
              <a:fillRect/>
            </a:stretch>
          </p:blipFill>
          <p:spPr bwMode="auto">
            <a:xfrm>
              <a:off x="7494821" y="208502"/>
              <a:ext cx="1584325" cy="500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2" descr="http://www.dits-roma.it/sef/sites/default/files/styles/large/public/SEF17-bassa.jpg?itok=F3CWDTC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381" y="153651"/>
            <a:ext cx="546858" cy="5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555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3"/>
            <a:ext cx="8424936" cy="10081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it-IT" altLang="it-IT" sz="2000" dirty="0"/>
              <a:t/>
            </a:r>
            <a:br>
              <a:rPr lang="it-IT" altLang="it-IT" sz="2000" dirty="0"/>
            </a:br>
            <a:r>
              <a:rPr lang="en-US" altLang="it-IT" sz="2000" dirty="0"/>
              <a:t>Prima </a:t>
            </a:r>
            <a:r>
              <a:rPr lang="en-US" altLang="it-IT" sz="2000" dirty="0" err="1"/>
              <a:t>esperienza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applicativa</a:t>
            </a:r>
            <a:r>
              <a:rPr lang="en-US" altLang="it-IT" sz="2000" dirty="0"/>
              <a:t> di sew</a:t>
            </a:r>
            <a:endParaRPr lang="it-IT" altLang="it-IT" sz="2000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Lombardi, Costanza, Rossi. Il protocollo SEW (Sharing Enterprise Well-being) applicato all’ambito ferroviario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361012" y="1268760"/>
            <a:ext cx="7995369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7325" indent="-187325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sz="1600" b="1" dirty="0">
                <a:solidFill>
                  <a:srgbClr val="060203"/>
                </a:solidFill>
              </a:rPr>
              <a:t>RFI, DTP di Torino</a:t>
            </a:r>
            <a:r>
              <a:rPr lang="it-IT" sz="1600" dirty="0">
                <a:solidFill>
                  <a:srgbClr val="060203"/>
                </a:solidFill>
              </a:rPr>
              <a:t>, in concomitanza con l’introduzione della nuova Organizzazione di Manutenzione dell’Infrastruttura – OMI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sz="1600" dirty="0">
                <a:solidFill>
                  <a:srgbClr val="060203"/>
                </a:solidFill>
              </a:rPr>
              <a:t>Applicazione dei protocolli SEW relativi allo sviluppo del Benessere Organizzativo – periodo </a:t>
            </a:r>
            <a:r>
              <a:rPr lang="it-IT" sz="1600" b="1" dirty="0">
                <a:solidFill>
                  <a:srgbClr val="060203"/>
                </a:solidFill>
              </a:rPr>
              <a:t>settembre – dicembre 2016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600" b="1" dirty="0">
                <a:solidFill>
                  <a:srgbClr val="060203"/>
                </a:solidFill>
              </a:rPr>
              <a:t>Condizione iniziale</a:t>
            </a:r>
            <a:r>
              <a:rPr lang="it-IT" altLang="it-IT" sz="1600" dirty="0">
                <a:solidFill>
                  <a:srgbClr val="060203"/>
                </a:solidFill>
              </a:rPr>
              <a:t>: percezione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600" dirty="0">
                <a:solidFill>
                  <a:srgbClr val="060203"/>
                </a:solidFill>
              </a:rPr>
              <a:t>condivisa tra i lavoratori che la nuova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altLang="it-IT" sz="1600" dirty="0">
                <a:solidFill>
                  <a:srgbClr val="060203"/>
                </a:solidFill>
              </a:rPr>
              <a:t>OMI comportasse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altLang="it-IT" sz="1600" dirty="0">
              <a:solidFill>
                <a:srgbClr val="060203"/>
              </a:solidFill>
            </a:endParaRP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r>
              <a:rPr lang="it-IT" altLang="it-IT" sz="1600" dirty="0">
                <a:solidFill>
                  <a:srgbClr val="060203"/>
                </a:solidFill>
              </a:rPr>
              <a:t>incremento del carico di lavoro,</a:t>
            </a: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endParaRPr lang="it-IT" altLang="it-IT" sz="1600" dirty="0">
              <a:solidFill>
                <a:srgbClr val="060203"/>
              </a:solidFill>
            </a:endParaRP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r>
              <a:rPr lang="it-IT" altLang="it-IT" sz="1600" dirty="0">
                <a:solidFill>
                  <a:srgbClr val="060203"/>
                </a:solidFill>
              </a:rPr>
              <a:t>difficoltà logistico operative,</a:t>
            </a: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endParaRPr lang="it-IT" altLang="it-IT" sz="1600" dirty="0">
              <a:solidFill>
                <a:srgbClr val="060203"/>
              </a:solidFill>
            </a:endParaRP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r>
              <a:rPr lang="it-IT" altLang="it-IT" sz="1600" dirty="0">
                <a:solidFill>
                  <a:srgbClr val="060203"/>
                </a:solidFill>
              </a:rPr>
              <a:t>svalutazione professionale,</a:t>
            </a: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endParaRPr lang="it-IT" altLang="it-IT" sz="1600" dirty="0">
              <a:solidFill>
                <a:srgbClr val="060203"/>
              </a:solidFill>
            </a:endParaRP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r>
              <a:rPr lang="it-IT" altLang="it-IT" sz="1600" dirty="0">
                <a:solidFill>
                  <a:srgbClr val="060203"/>
                </a:solidFill>
              </a:rPr>
              <a:t>riduzione della sicurezza del lavoro.</a:t>
            </a: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endParaRPr lang="it-IT" altLang="it-IT" sz="1600" dirty="0">
              <a:solidFill>
                <a:srgbClr val="060203"/>
              </a:solidFill>
            </a:endParaRP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endParaRPr lang="it-IT" altLang="it-IT" sz="1600" dirty="0">
              <a:solidFill>
                <a:srgbClr val="060203"/>
              </a:solidFill>
            </a:endParaRPr>
          </a:p>
        </p:txBody>
      </p:sp>
      <p:sp>
        <p:nvSpPr>
          <p:cNvPr id="3078" name="Segnaposto numero diapositiva 6"/>
          <p:cNvSpPr txBox="1">
            <a:spLocks noGrp="1"/>
          </p:cNvSpPr>
          <p:nvPr/>
        </p:nvSpPr>
        <p:spPr bwMode="auto">
          <a:xfrm>
            <a:off x="8532439" y="6525344"/>
            <a:ext cx="546858" cy="3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/>
            <a:fld id="{64D644C4-CECF-4AF5-9BA1-C773A61EB944}" type="slidenum">
              <a:rPr lang="it-IT" altLang="it-IT" sz="1100">
                <a:solidFill>
                  <a:srgbClr val="FFFFFF"/>
                </a:solidFill>
              </a:rPr>
              <a:pPr algn="r"/>
              <a:t>11</a:t>
            </a:fld>
            <a:endParaRPr lang="it-IT" altLang="it-IT" sz="1100">
              <a:solidFill>
                <a:srgbClr val="FFFFFF"/>
              </a:solidFill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6703741" y="134204"/>
            <a:ext cx="1652640" cy="539750"/>
            <a:chOff x="7426506" y="189055"/>
            <a:chExt cx="1652640" cy="539750"/>
          </a:xfrm>
        </p:grpSpPr>
        <p:sp>
          <p:nvSpPr>
            <p:cNvPr id="11" name="AutoShape 79"/>
            <p:cNvSpPr>
              <a:spLocks noChangeArrowheads="1"/>
            </p:cNvSpPr>
            <p:nvPr/>
          </p:nvSpPr>
          <p:spPr bwMode="auto">
            <a:xfrm>
              <a:off x="7426506" y="189055"/>
              <a:ext cx="1499173" cy="539750"/>
            </a:xfrm>
            <a:prstGeom prst="roundRect">
              <a:avLst>
                <a:gd name="adj" fmla="val 43824"/>
              </a:avLst>
            </a:prstGeom>
            <a:solidFill>
              <a:srgbClr val="992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altLang="it-IT">
                <a:solidFill>
                  <a:srgbClr val="822433"/>
                </a:solidFill>
              </a:endParaRPr>
            </a:p>
          </p:txBody>
        </p:sp>
        <p:pic>
          <p:nvPicPr>
            <p:cNvPr id="10" name="Picture 81" descr="logo +marchi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822434"/>
                </a:clrFrom>
                <a:clrTo>
                  <a:srgbClr val="82243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46" t="12604" r="48979"/>
            <a:stretch>
              <a:fillRect/>
            </a:stretch>
          </p:blipFill>
          <p:spPr bwMode="auto">
            <a:xfrm>
              <a:off x="7494821" y="208502"/>
              <a:ext cx="1584325" cy="500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2" descr="http://www.dits-roma.it/sef/sites/default/files/styles/large/public/SEF17-bassa.jpg?itok=F3CWDTC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381" y="153651"/>
            <a:ext cx="546858" cy="5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Risultati immagini per cambiamento">
            <a:extLst>
              <a:ext uri="{FF2B5EF4-FFF2-40B4-BE49-F238E27FC236}">
                <a16:creationId xmlns:a16="http://schemas.microsoft.com/office/drawing/2014/main" id="{44462EAD-53F5-4D5D-825D-066CFAE41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977" y="3106775"/>
            <a:ext cx="4365462" cy="313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035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3"/>
            <a:ext cx="8424936" cy="10081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it-IT" altLang="it-IT" sz="2000" dirty="0"/>
              <a:t/>
            </a:r>
            <a:br>
              <a:rPr lang="it-IT" altLang="it-IT" sz="2000" dirty="0"/>
            </a:br>
            <a:r>
              <a:rPr lang="en-US" altLang="it-IT" sz="2000" dirty="0"/>
              <a:t>Prima </a:t>
            </a:r>
            <a:r>
              <a:rPr lang="en-US" altLang="it-IT" sz="2000" dirty="0" err="1"/>
              <a:t>esperienza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applicativa</a:t>
            </a:r>
            <a:r>
              <a:rPr lang="en-US" altLang="it-IT" sz="2000" dirty="0"/>
              <a:t> di sew</a:t>
            </a:r>
            <a:endParaRPr lang="it-IT" altLang="it-IT" sz="2000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Lombardi, Costanza, Rossi. Il protocollo SEW (Sharing Enterprise Well-being) applicato all’ambito ferroviario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361012" y="1268760"/>
            <a:ext cx="7995369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7325" indent="-187325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sz="1600" b="1" dirty="0">
                <a:solidFill>
                  <a:srgbClr val="060203"/>
                </a:solidFill>
              </a:rPr>
              <a:t>L’intervento ha discusso e analizzato: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sz="1600" dirty="0">
                <a:solidFill>
                  <a:srgbClr val="060203"/>
                </a:solidFill>
              </a:rPr>
              <a:t>le rappresentazioni condivise condizionanti la corretta applicazione delle procedure,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sz="1600" dirty="0">
                <a:solidFill>
                  <a:srgbClr val="060203"/>
                </a:solidFill>
              </a:rPr>
              <a:t>il rapporto tra la cultura del lavoro e sistema tecnico progettuale,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sz="1600" dirty="0">
                <a:solidFill>
                  <a:srgbClr val="060203"/>
                </a:solidFill>
              </a:rPr>
              <a:t>le difficoltà operative relative all’applicazione della nuova organizzazione,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sz="1600" dirty="0">
                <a:solidFill>
                  <a:srgbClr val="060203"/>
                </a:solidFill>
              </a:rPr>
              <a:t>le azioni condivise per il miglioramento e l’applicazione delle procedure tecniche per ridurre i malfunzionamenti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sz="1600" dirty="0">
                <a:solidFill>
                  <a:srgbClr val="060203"/>
                </a:solidFill>
              </a:rPr>
              <a:t>lo sviluppo di competenze specifiche per il nuovo modello di manutenzione dell’infrastruttura.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sz="1600" dirty="0">
                <a:solidFill>
                  <a:srgbClr val="C00000"/>
                </a:solidFill>
              </a:rPr>
              <a:t>Re-test</a:t>
            </a:r>
            <a:r>
              <a:rPr lang="it-IT" sz="1600" dirty="0">
                <a:solidFill>
                  <a:srgbClr val="060203"/>
                </a:solidFill>
              </a:rPr>
              <a:t> (10 mesi dopo) con questionario di valutazione del Benessere Organizzativo (MOHQ) e Focus Group ha verificato che il </a:t>
            </a:r>
            <a:r>
              <a:rPr lang="it-IT" sz="1600" b="1" dirty="0">
                <a:solidFill>
                  <a:srgbClr val="C00000"/>
                </a:solidFill>
              </a:rPr>
              <a:t>grado di soddisfazione personale </a:t>
            </a:r>
            <a:r>
              <a:rPr lang="it-IT" sz="1600" dirty="0">
                <a:solidFill>
                  <a:srgbClr val="060203"/>
                </a:solidFill>
              </a:rPr>
              <a:t>dei lavoratori è aumentato (incremento del </a:t>
            </a:r>
            <a:r>
              <a:rPr lang="it-IT" sz="1600" dirty="0">
                <a:solidFill>
                  <a:srgbClr val="C00000"/>
                </a:solidFill>
              </a:rPr>
              <a:t>senso di appartenenza e fiducia verso l’organizzazione</a:t>
            </a:r>
            <a:r>
              <a:rPr lang="it-IT" sz="1600" dirty="0">
                <a:solidFill>
                  <a:srgbClr val="060203"/>
                </a:solidFill>
              </a:rPr>
              <a:t>, </a:t>
            </a:r>
            <a:r>
              <a:rPr lang="it-IT" sz="1600" dirty="0">
                <a:solidFill>
                  <a:srgbClr val="C00000"/>
                </a:solidFill>
              </a:rPr>
              <a:t>riduzione dei conflitti</a:t>
            </a:r>
            <a:r>
              <a:rPr lang="it-IT" sz="1600" dirty="0">
                <a:solidFill>
                  <a:srgbClr val="060203"/>
                </a:solidFill>
              </a:rPr>
              <a:t>).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sz="1600" dirty="0">
                <a:solidFill>
                  <a:srgbClr val="060203"/>
                </a:solidFill>
              </a:rPr>
              <a:t>	.</a:t>
            </a: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endParaRPr lang="it-IT" altLang="it-IT" sz="1600" dirty="0">
              <a:solidFill>
                <a:srgbClr val="060203"/>
              </a:solidFill>
            </a:endParaRP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endParaRPr lang="it-IT" altLang="it-IT" sz="1600" dirty="0">
              <a:solidFill>
                <a:srgbClr val="060203"/>
              </a:solidFill>
            </a:endParaRPr>
          </a:p>
        </p:txBody>
      </p:sp>
      <p:sp>
        <p:nvSpPr>
          <p:cNvPr id="3078" name="Segnaposto numero diapositiva 6"/>
          <p:cNvSpPr txBox="1">
            <a:spLocks noGrp="1"/>
          </p:cNvSpPr>
          <p:nvPr/>
        </p:nvSpPr>
        <p:spPr bwMode="auto">
          <a:xfrm>
            <a:off x="8532439" y="6525344"/>
            <a:ext cx="504057" cy="3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/>
            <a:fld id="{64D644C4-CECF-4AF5-9BA1-C773A61EB944}" type="slidenum">
              <a:rPr lang="it-IT" altLang="it-IT" sz="1100">
                <a:solidFill>
                  <a:srgbClr val="FFFFFF"/>
                </a:solidFill>
              </a:rPr>
              <a:pPr algn="r"/>
              <a:t>12</a:t>
            </a:fld>
            <a:endParaRPr lang="it-IT" altLang="it-IT" sz="1100">
              <a:solidFill>
                <a:srgbClr val="FFFFFF"/>
              </a:solidFill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6703741" y="134204"/>
            <a:ext cx="1652640" cy="539750"/>
            <a:chOff x="7426506" y="189055"/>
            <a:chExt cx="1652640" cy="539750"/>
          </a:xfrm>
        </p:grpSpPr>
        <p:sp>
          <p:nvSpPr>
            <p:cNvPr id="11" name="AutoShape 79"/>
            <p:cNvSpPr>
              <a:spLocks noChangeArrowheads="1"/>
            </p:cNvSpPr>
            <p:nvPr/>
          </p:nvSpPr>
          <p:spPr bwMode="auto">
            <a:xfrm>
              <a:off x="7426506" y="189055"/>
              <a:ext cx="1499173" cy="539750"/>
            </a:xfrm>
            <a:prstGeom prst="roundRect">
              <a:avLst>
                <a:gd name="adj" fmla="val 43824"/>
              </a:avLst>
            </a:prstGeom>
            <a:solidFill>
              <a:srgbClr val="992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altLang="it-IT">
                <a:solidFill>
                  <a:srgbClr val="822433"/>
                </a:solidFill>
              </a:endParaRPr>
            </a:p>
          </p:txBody>
        </p:sp>
        <p:pic>
          <p:nvPicPr>
            <p:cNvPr id="10" name="Picture 81" descr="logo +marchi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822434"/>
                </a:clrFrom>
                <a:clrTo>
                  <a:srgbClr val="82243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46" t="12604" r="48979"/>
            <a:stretch>
              <a:fillRect/>
            </a:stretch>
          </p:blipFill>
          <p:spPr bwMode="auto">
            <a:xfrm>
              <a:off x="7494821" y="208502"/>
              <a:ext cx="1584325" cy="500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2" descr="http://www.dits-roma.it/sef/sites/default/files/styles/large/public/SEF17-bassa.jpg?itok=F3CWDTC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381" y="153651"/>
            <a:ext cx="546858" cy="5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593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3"/>
            <a:ext cx="8640960" cy="10081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it-IT" sz="2000" dirty="0"/>
              <a:t>Prima </a:t>
            </a:r>
            <a:r>
              <a:rPr lang="en-US" altLang="it-IT" sz="2000" dirty="0" err="1"/>
              <a:t>esperienza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applicativa</a:t>
            </a:r>
            <a:r>
              <a:rPr lang="en-US" altLang="it-IT" sz="2000" dirty="0"/>
              <a:t> di sew</a:t>
            </a:r>
            <a:br>
              <a:rPr lang="en-US" altLang="it-IT" sz="2000" dirty="0"/>
            </a:br>
            <a:r>
              <a:rPr lang="it-IT" altLang="it-IT" sz="1600" dirty="0"/>
              <a:t>Effetto su indicatori oggettivi di sicurezza e produttività – DTP Torino</a:t>
            </a:r>
            <a:br>
              <a:rPr lang="it-IT" altLang="it-IT" sz="1600" dirty="0"/>
            </a:br>
            <a:endParaRPr lang="it-IT" altLang="it-IT" sz="1600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Lombardi, Costanza, Rossi. Il protocollo SEW (Sharing Enterprise Well-being) applicato all’ambito ferroviario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3078" name="Segnaposto numero diapositiva 6"/>
          <p:cNvSpPr txBox="1">
            <a:spLocks noGrp="1"/>
          </p:cNvSpPr>
          <p:nvPr/>
        </p:nvSpPr>
        <p:spPr bwMode="auto">
          <a:xfrm>
            <a:off x="8532439" y="6525344"/>
            <a:ext cx="504057" cy="3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/>
            <a:fld id="{64D644C4-CECF-4AF5-9BA1-C773A61EB944}" type="slidenum">
              <a:rPr lang="it-IT" altLang="it-IT" sz="1100">
                <a:solidFill>
                  <a:srgbClr val="FFFFFF"/>
                </a:solidFill>
              </a:rPr>
              <a:pPr algn="r"/>
              <a:t>13</a:t>
            </a:fld>
            <a:endParaRPr lang="it-IT" altLang="it-IT" sz="1100" dirty="0">
              <a:solidFill>
                <a:srgbClr val="FFFFFF"/>
              </a:solidFill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6703741" y="134204"/>
            <a:ext cx="1652640" cy="539750"/>
            <a:chOff x="7426506" y="189055"/>
            <a:chExt cx="1652640" cy="539750"/>
          </a:xfrm>
        </p:grpSpPr>
        <p:sp>
          <p:nvSpPr>
            <p:cNvPr id="11" name="AutoShape 79"/>
            <p:cNvSpPr>
              <a:spLocks noChangeArrowheads="1"/>
            </p:cNvSpPr>
            <p:nvPr/>
          </p:nvSpPr>
          <p:spPr bwMode="auto">
            <a:xfrm>
              <a:off x="7426506" y="189055"/>
              <a:ext cx="1499173" cy="539750"/>
            </a:xfrm>
            <a:prstGeom prst="roundRect">
              <a:avLst>
                <a:gd name="adj" fmla="val 43824"/>
              </a:avLst>
            </a:prstGeom>
            <a:solidFill>
              <a:srgbClr val="992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altLang="it-IT">
                <a:solidFill>
                  <a:srgbClr val="822433"/>
                </a:solidFill>
              </a:endParaRPr>
            </a:p>
          </p:txBody>
        </p:sp>
        <p:pic>
          <p:nvPicPr>
            <p:cNvPr id="10" name="Picture 81" descr="logo +marchi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822434"/>
                </a:clrFrom>
                <a:clrTo>
                  <a:srgbClr val="82243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46" t="12604" r="48979"/>
            <a:stretch>
              <a:fillRect/>
            </a:stretch>
          </p:blipFill>
          <p:spPr bwMode="auto">
            <a:xfrm>
              <a:off x="7494821" y="208502"/>
              <a:ext cx="1584325" cy="500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2" descr="http://www.dits-roma.it/sef/sites/default/files/styles/large/public/SEF17-bassa.jpg?itok=F3CWDTC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381" y="153651"/>
            <a:ext cx="546858" cy="5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94FA70A-BDA3-43B4-8B99-2D249402D0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576" y="1124170"/>
            <a:ext cx="8340872" cy="4177038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97ED4817-EBA7-41CD-8C69-10DA4B2D98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577" y="5339760"/>
            <a:ext cx="8340872" cy="982667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A533CB3E-EEA3-427E-A30F-A2B2DE23F544}"/>
              </a:ext>
            </a:extLst>
          </p:cNvPr>
          <p:cNvCxnSpPr>
            <a:cxnSpLocks/>
          </p:cNvCxnSpPr>
          <p:nvPr/>
        </p:nvCxnSpPr>
        <p:spPr bwMode="auto">
          <a:xfrm>
            <a:off x="1691680" y="2348880"/>
            <a:ext cx="5832648" cy="1224136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A567A0A1-00CB-48FA-92C4-181B87426F40}"/>
              </a:ext>
            </a:extLst>
          </p:cNvPr>
          <p:cNvCxnSpPr/>
          <p:nvPr/>
        </p:nvCxnSpPr>
        <p:spPr bwMode="auto">
          <a:xfrm>
            <a:off x="2123728" y="2132856"/>
            <a:ext cx="5832648" cy="144016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2F962BB4-4011-4BD8-BB97-D64715C2CF08}"/>
              </a:ext>
            </a:extLst>
          </p:cNvPr>
          <p:cNvCxnSpPr>
            <a:cxnSpLocks/>
          </p:cNvCxnSpPr>
          <p:nvPr/>
        </p:nvCxnSpPr>
        <p:spPr bwMode="auto">
          <a:xfrm>
            <a:off x="1259632" y="4149080"/>
            <a:ext cx="5832648" cy="72008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68960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3"/>
            <a:ext cx="8424936" cy="10081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it-IT" altLang="it-IT" sz="2000" dirty="0"/>
              <a:t>VALIDAZIONE DEL PROTOCOLLO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 dirty="0">
                <a:solidFill>
                  <a:srgbClr val="FFFFFF"/>
                </a:solidFill>
              </a:rPr>
              <a:t>Lombardi, Costanza, Rossi. Il protocollo SEW (Sharing Enterprise Well-being) applicato all’ambito ferroviario</a:t>
            </a: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361012" y="1268760"/>
            <a:ext cx="7995369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7325" indent="-187325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sz="1600" dirty="0">
                <a:solidFill>
                  <a:srgbClr val="060203"/>
                </a:solidFill>
              </a:rPr>
              <a:t>La metodologia SEW è stata presentata allo </a:t>
            </a:r>
            <a:r>
              <a:rPr lang="it-IT" sz="1600" b="1" dirty="0">
                <a:solidFill>
                  <a:srgbClr val="C00000"/>
                </a:solidFill>
              </a:rPr>
              <a:t>Smart </a:t>
            </a:r>
            <a:r>
              <a:rPr lang="it-IT" sz="1600" b="1" dirty="0" err="1">
                <a:solidFill>
                  <a:srgbClr val="C00000"/>
                </a:solidFill>
              </a:rPr>
              <a:t>Rail</a:t>
            </a:r>
            <a:r>
              <a:rPr lang="it-IT" sz="1600" b="1" dirty="0">
                <a:solidFill>
                  <a:srgbClr val="C00000"/>
                </a:solidFill>
              </a:rPr>
              <a:t> Europe 2017</a:t>
            </a:r>
            <a:r>
              <a:rPr lang="it-IT" sz="1600" dirty="0">
                <a:solidFill>
                  <a:srgbClr val="060203"/>
                </a:solidFill>
              </a:rPr>
              <a:t> di Amsterdam 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sz="1600" dirty="0">
                <a:solidFill>
                  <a:srgbClr val="060203"/>
                </a:solidFill>
              </a:rPr>
              <a:t>E’ in fase di approvazione per essere presentata in due congressi internazionali organizzati dall'OSHA nel prossimo anno:</a:t>
            </a: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sz="1600" dirty="0">
                <a:solidFill>
                  <a:srgbClr val="060203"/>
                </a:solidFill>
                <a:hlinkClick r:id="rId3"/>
              </a:rPr>
              <a:t>https://osha.europa.eu/it/oshevents/9th-international-congress-occupational-safety-and-health</a:t>
            </a: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sz="1600" dirty="0">
                <a:solidFill>
                  <a:srgbClr val="060203"/>
                </a:solidFill>
                <a:hlinkClick r:id="rId4"/>
              </a:rPr>
              <a:t>https://osha.europa.eu/it/oshevents/13th-conference-european-academy-occupational-health-psychology-adapting-rapid-changes </a:t>
            </a: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endParaRPr lang="it-IT" sz="1600" dirty="0">
              <a:solidFill>
                <a:srgbClr val="060203"/>
              </a:solidFill>
            </a:endParaRPr>
          </a:p>
          <a:p>
            <a:pPr marL="0" indent="0" algn="just">
              <a:spcBef>
                <a:spcPct val="20000"/>
              </a:spcBef>
              <a:buClr>
                <a:srgbClr val="822433"/>
              </a:buClr>
            </a:pPr>
            <a:r>
              <a:rPr lang="it-IT" sz="1600" dirty="0">
                <a:solidFill>
                  <a:srgbClr val="060203"/>
                </a:solidFill>
              </a:rPr>
              <a:t>	.</a:t>
            </a: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endParaRPr lang="it-IT" altLang="it-IT" sz="1600" dirty="0">
              <a:solidFill>
                <a:srgbClr val="060203"/>
              </a:solidFill>
            </a:endParaRPr>
          </a:p>
          <a:p>
            <a:pPr marL="285750" indent="-285750" algn="just">
              <a:spcBef>
                <a:spcPct val="20000"/>
              </a:spcBef>
              <a:buClr>
                <a:srgbClr val="822433"/>
              </a:buClr>
              <a:buFont typeface="Arial" panose="020B0604020202020204" pitchFamily="34" charset="0"/>
              <a:buChar char="•"/>
            </a:pPr>
            <a:endParaRPr lang="it-IT" altLang="it-IT" sz="1600" dirty="0">
              <a:solidFill>
                <a:srgbClr val="060203"/>
              </a:solidFill>
            </a:endParaRPr>
          </a:p>
        </p:txBody>
      </p:sp>
      <p:sp>
        <p:nvSpPr>
          <p:cNvPr id="3078" name="Segnaposto numero diapositiva 6"/>
          <p:cNvSpPr txBox="1">
            <a:spLocks noGrp="1"/>
          </p:cNvSpPr>
          <p:nvPr/>
        </p:nvSpPr>
        <p:spPr bwMode="auto">
          <a:xfrm>
            <a:off x="8532439" y="6525344"/>
            <a:ext cx="546858" cy="3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/>
            <a:fld id="{64D644C4-CECF-4AF5-9BA1-C773A61EB944}" type="slidenum">
              <a:rPr lang="it-IT" altLang="it-IT" sz="1100">
                <a:solidFill>
                  <a:srgbClr val="FFFFFF"/>
                </a:solidFill>
              </a:rPr>
              <a:pPr algn="r"/>
              <a:t>14</a:t>
            </a:fld>
            <a:endParaRPr lang="it-IT" altLang="it-IT" sz="1100" dirty="0">
              <a:solidFill>
                <a:srgbClr val="FFFFFF"/>
              </a:solidFill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6703741" y="134204"/>
            <a:ext cx="1652640" cy="539750"/>
            <a:chOff x="7426506" y="189055"/>
            <a:chExt cx="1652640" cy="539750"/>
          </a:xfrm>
        </p:grpSpPr>
        <p:sp>
          <p:nvSpPr>
            <p:cNvPr id="11" name="AutoShape 79"/>
            <p:cNvSpPr>
              <a:spLocks noChangeArrowheads="1"/>
            </p:cNvSpPr>
            <p:nvPr/>
          </p:nvSpPr>
          <p:spPr bwMode="auto">
            <a:xfrm>
              <a:off x="7426506" y="189055"/>
              <a:ext cx="1499173" cy="539750"/>
            </a:xfrm>
            <a:prstGeom prst="roundRect">
              <a:avLst>
                <a:gd name="adj" fmla="val 43824"/>
              </a:avLst>
            </a:prstGeom>
            <a:solidFill>
              <a:srgbClr val="992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altLang="it-IT">
                <a:solidFill>
                  <a:srgbClr val="822433"/>
                </a:solidFill>
              </a:endParaRPr>
            </a:p>
          </p:txBody>
        </p:sp>
        <p:pic>
          <p:nvPicPr>
            <p:cNvPr id="10" name="Picture 81" descr="logo +marchio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822434"/>
                </a:clrFrom>
                <a:clrTo>
                  <a:srgbClr val="82243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46" t="12604" r="48979"/>
            <a:stretch>
              <a:fillRect/>
            </a:stretch>
          </p:blipFill>
          <p:spPr bwMode="auto">
            <a:xfrm>
              <a:off x="7494821" y="208502"/>
              <a:ext cx="1584325" cy="500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2" descr="http://www.dits-roma.it/sef/sites/default/files/styles/large/public/SEF17-bassa.jpg?itok=F3CWDTC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381" y="153651"/>
            <a:ext cx="546858" cy="5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C5D3632-A266-4E8C-91A5-FC661DAFD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149" name="Picture 5" descr="Risultati immagini per Smart Rail Europe 2017">
            <a:extLst>
              <a:ext uri="{FF2B5EF4-FFF2-40B4-BE49-F238E27FC236}">
                <a16:creationId xmlns:a16="http://schemas.microsoft.com/office/drawing/2014/main" id="{01FE40E2-46FF-4CA7-9EF3-0FA4217C9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1772816"/>
            <a:ext cx="5238750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11635"/>
      </p:ext>
    </p:extLst>
  </p:cSld>
  <p:clrMapOvr>
    <a:masterClrMapping/>
  </p:clrMapOvr>
</p:sld>
</file>

<file path=ppt/theme/theme1.xml><?xml version="1.0" encoding="utf-8"?>
<a:theme xmlns:a="http://schemas.openxmlformats.org/drawingml/2006/main" name="la sapienza">
  <a:themeElements>
    <a:clrScheme name="">
      <a:dk1>
        <a:srgbClr val="822433"/>
      </a:dk1>
      <a:lt1>
        <a:srgbClr val="FFFFFF"/>
      </a:lt1>
      <a:dk2>
        <a:srgbClr val="822433"/>
      </a:dk2>
      <a:lt2>
        <a:srgbClr val="808080"/>
      </a:lt2>
      <a:accent1>
        <a:srgbClr val="BBE0E3"/>
      </a:accent1>
      <a:accent2>
        <a:srgbClr val="FFFF00"/>
      </a:accent2>
      <a:accent3>
        <a:srgbClr val="FFFFFF"/>
      </a:accent3>
      <a:accent4>
        <a:srgbClr val="6E1D2A"/>
      </a:accent4>
      <a:accent5>
        <a:srgbClr val="DAEDEF"/>
      </a:accent5>
      <a:accent6>
        <a:srgbClr val="E7E700"/>
      </a:accent6>
      <a:hlink>
        <a:srgbClr val="0000FF"/>
      </a:hlink>
      <a:folHlink>
        <a:srgbClr val="FF0000"/>
      </a:folHlink>
    </a:clrScheme>
    <a:fontScheme name="la sapienz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31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31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la sapienza 1">
        <a:dk1>
          <a:srgbClr val="000000"/>
        </a:dk1>
        <a:lt1>
          <a:srgbClr val="FFFFFF"/>
        </a:lt1>
        <a:dk2>
          <a:srgbClr val="FFFFFF"/>
        </a:dk2>
        <a:lt2>
          <a:srgbClr val="2D2015"/>
        </a:lt2>
        <a:accent1>
          <a:srgbClr val="7C7C7C"/>
        </a:accent1>
        <a:accent2>
          <a:srgbClr val="FFFF7E"/>
        </a:accent2>
        <a:accent3>
          <a:srgbClr val="FFFFFF"/>
        </a:accent3>
        <a:accent4>
          <a:srgbClr val="000000"/>
        </a:accent4>
        <a:accent5>
          <a:srgbClr val="BFBFBF"/>
        </a:accent5>
        <a:accent6>
          <a:srgbClr val="E7E772"/>
        </a:accent6>
        <a:hlink>
          <a:srgbClr val="066778"/>
        </a:hlink>
        <a:folHlink>
          <a:srgbClr val="8300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1348</Words>
  <Application>Microsoft Office PowerPoint</Application>
  <PresentationFormat>Presentazione su schermo (4:3)</PresentationFormat>
  <Paragraphs>185</Paragraphs>
  <Slides>14</Slides>
  <Notes>14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1" baseType="lpstr">
      <vt:lpstr>ＭＳ Ｐゴシック</vt:lpstr>
      <vt:lpstr>ＭＳ Ｐゴシック</vt:lpstr>
      <vt:lpstr>Arial</vt:lpstr>
      <vt:lpstr>Calibri</vt:lpstr>
      <vt:lpstr>Times</vt:lpstr>
      <vt:lpstr>Wingdings 2</vt:lpstr>
      <vt:lpstr>la sapienza</vt:lpstr>
      <vt:lpstr>V Convegno Nazionale SICUREZZA ED ESERCIZIO FERROVIARIO Riforme, Innovazioni e Investimenti per un Mercato Integrato  Roma, 21 novembre 2017 </vt:lpstr>
      <vt:lpstr> Le procedure di lavoro nell’ambiente ferroviario</vt:lpstr>
      <vt:lpstr> Risultato atteso vs incidente / infortunio</vt:lpstr>
      <vt:lpstr> affidabilità umana e affidabilità tecnica</vt:lpstr>
      <vt:lpstr>l’errore umano e l’affidabilità umana il fallimento dell’approccio meccanicista </vt:lpstr>
      <vt:lpstr> benessere organizzativo</vt:lpstr>
      <vt:lpstr> Basi teoriche di SEW (Sharing Enterprise Well-being)</vt:lpstr>
      <vt:lpstr> SEW (Sharing Enterprise Well-being)</vt:lpstr>
      <vt:lpstr> SEW (Sharing Enterprise Well-being)</vt:lpstr>
      <vt:lpstr> SEW (Sharing Enterprise Well-being)</vt:lpstr>
      <vt:lpstr> Prima esperienza applicativa di sew</vt:lpstr>
      <vt:lpstr> Prima esperienza applicativa di sew</vt:lpstr>
      <vt:lpstr>Prima esperienza applicativa di sew Effetto su indicatori oggettivi di sicurezza e produttività – DTP Torino </vt:lpstr>
      <vt:lpstr>VALIDAZIONE DEL PROTOCOLLO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 Convegno Nazionale SICUREZZA ED ESERCIZIO FERROVIARIO Riforme, Innovazioni e Investimenti per un Mercato Integrato  Roma, 21 novembre 2017</dc:title>
  <dc:creator>giulio.ross</dc:creator>
  <cp:lastModifiedBy>Cdd</cp:lastModifiedBy>
  <cp:revision>64</cp:revision>
  <dcterms:created xsi:type="dcterms:W3CDTF">2017-11-19T21:19:21Z</dcterms:created>
  <dcterms:modified xsi:type="dcterms:W3CDTF">2021-10-12T13:07:19Z</dcterms:modified>
</cp:coreProperties>
</file>